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40"/>
  </p:notesMasterIdLst>
  <p:sldIdLst>
    <p:sldId id="256" r:id="rId3"/>
    <p:sldId id="257" r:id="rId4"/>
    <p:sldId id="271" r:id="rId5"/>
    <p:sldId id="272" r:id="rId6"/>
    <p:sldId id="260" r:id="rId7"/>
    <p:sldId id="263" r:id="rId8"/>
    <p:sldId id="261" r:id="rId9"/>
    <p:sldId id="259" r:id="rId10"/>
    <p:sldId id="262" r:id="rId11"/>
    <p:sldId id="258" r:id="rId12"/>
    <p:sldId id="298" r:id="rId13"/>
    <p:sldId id="300" r:id="rId14"/>
    <p:sldId id="287" r:id="rId15"/>
    <p:sldId id="275" r:id="rId16"/>
    <p:sldId id="274" r:id="rId17"/>
    <p:sldId id="299" r:id="rId18"/>
    <p:sldId id="276" r:id="rId19"/>
    <p:sldId id="288" r:id="rId20"/>
    <p:sldId id="301" r:id="rId21"/>
    <p:sldId id="269" r:id="rId22"/>
    <p:sldId id="308" r:id="rId23"/>
    <p:sldId id="282" r:id="rId24"/>
    <p:sldId id="268" r:id="rId25"/>
    <p:sldId id="285" r:id="rId26"/>
    <p:sldId id="302" r:id="rId27"/>
    <p:sldId id="303" r:id="rId28"/>
    <p:sldId id="312" r:id="rId29"/>
    <p:sldId id="304" r:id="rId30"/>
    <p:sldId id="311" r:id="rId31"/>
    <p:sldId id="305" r:id="rId32"/>
    <p:sldId id="293" r:id="rId33"/>
    <p:sldId id="289" r:id="rId34"/>
    <p:sldId id="270" r:id="rId35"/>
    <p:sldId id="294" r:id="rId36"/>
    <p:sldId id="306" r:id="rId37"/>
    <p:sldId id="309" r:id="rId38"/>
    <p:sldId id="310"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144">
          <p15:clr>
            <a:srgbClr val="A4A3A4"/>
          </p15:clr>
        </p15:guide>
        <p15:guide id="4" pos="561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howGuides="1">
      <p:cViewPr varScale="1">
        <p:scale>
          <a:sx n="99" d="100"/>
          <a:sy n="99" d="100"/>
        </p:scale>
        <p:origin x="156" y="84"/>
      </p:cViewPr>
      <p:guideLst>
        <p:guide orient="horz" pos="2160"/>
        <p:guide pos="2880"/>
        <p:guide pos="144"/>
        <p:guide pos="561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C6E9EA-8232-497A-93BD-CD8E142C2023}" type="datetimeFigureOut">
              <a:rPr lang="it-IT" smtClean="0"/>
              <a:t>26/10/2017</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5640C7-6F91-41EB-9601-0430757C4B96}" type="slidenum">
              <a:rPr lang="it-IT" smtClean="0"/>
              <a:t>‹N›</a:t>
            </a:fld>
            <a:endParaRPr lang="it-IT"/>
          </a:p>
        </p:txBody>
      </p:sp>
    </p:spTree>
    <p:extLst>
      <p:ext uri="{BB962C8B-B14F-4D97-AF65-F5344CB8AC3E}">
        <p14:creationId xmlns:p14="http://schemas.microsoft.com/office/powerpoint/2010/main" val="2216420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285640C7-6F91-41EB-9601-0430757C4B96}" type="slidenum">
              <a:rPr lang="it-IT" smtClean="0"/>
              <a:t>13</a:t>
            </a:fld>
            <a:endParaRPr lang="it-IT"/>
          </a:p>
        </p:txBody>
      </p:sp>
    </p:spTree>
    <p:extLst>
      <p:ext uri="{BB962C8B-B14F-4D97-AF65-F5344CB8AC3E}">
        <p14:creationId xmlns:p14="http://schemas.microsoft.com/office/powerpoint/2010/main" val="12252020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2325" y="762000"/>
            <a:ext cx="5111675" cy="2667000"/>
          </a:xfrm>
        </p:spPr>
        <p:txBody>
          <a:bodyPr/>
          <a:lstStyle/>
          <a:p>
            <a:r>
              <a:rPr lang="it-IT"/>
              <a:t>Fare clic per modificare lo stile del titolo</a:t>
            </a:r>
            <a:endParaRPr lang="en-US"/>
          </a:p>
        </p:txBody>
      </p:sp>
      <p:sp>
        <p:nvSpPr>
          <p:cNvPr id="3" name="Subtitle 2"/>
          <p:cNvSpPr>
            <a:spLocks noGrp="1"/>
          </p:cNvSpPr>
          <p:nvPr>
            <p:ph type="subTitle" idx="1"/>
          </p:nvPr>
        </p:nvSpPr>
        <p:spPr>
          <a:xfrm>
            <a:off x="228600" y="3810000"/>
            <a:ext cx="5105400" cy="2133600"/>
          </a:xfrm>
        </p:spPr>
        <p:txBody>
          <a:bodyPr/>
          <a:lstStyle>
            <a:lvl1pPr marL="0" indent="0" algn="l">
              <a:buNone/>
              <a:defRPr b="1">
                <a:solidFill>
                  <a:schemeClr val="tx1"/>
                </a:solidFill>
                <a:effectLst>
                  <a:reflection blurRad="6350" stA="55000" endA="300" endPos="45500" dir="5400000" sy="-100000" algn="bl" rotWithShape="0"/>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a:p>
        </p:txBody>
      </p:sp>
      <p:sp>
        <p:nvSpPr>
          <p:cNvPr id="4" name="Date Placeholder 3"/>
          <p:cNvSpPr>
            <a:spLocks noGrp="1"/>
          </p:cNvSpPr>
          <p:nvPr>
            <p:ph type="dt" sz="half" idx="10"/>
          </p:nvPr>
        </p:nvSpPr>
        <p:spPr/>
        <p:txBody>
          <a:bodyPr/>
          <a:lstStyle/>
          <a:p>
            <a:fld id="{B4C68D13-5EF5-42B0-A8BE-ADA17887028F}" type="datetimeFigureOut">
              <a:rPr lang="en-US" smtClean="0"/>
              <a:t>10/26/2017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C8AA99-7238-42D3-B68A-A4E1B56FEE73}" type="slidenum">
              <a:rPr lang="en-US" smtClean="0"/>
              <a:t>‹N›</a:t>
            </a:fld>
            <a:endParaRPr lang="en-US"/>
          </a:p>
        </p:txBody>
      </p:sp>
      <p:pic>
        <p:nvPicPr>
          <p:cNvPr id="8" name="Glowing tech background 3d ,LO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5555" r="7778"/>
          <a:stretch/>
        </p:blipFill>
        <p:spPr>
          <a:xfrm>
            <a:off x="4495800" y="1368911"/>
            <a:ext cx="3888889" cy="3888889"/>
          </a:xfrm>
          <a:prstGeom prst="roundRect">
            <a:avLst>
              <a:gd name="adj" fmla="val 8644"/>
            </a:avLst>
          </a:prstGeom>
          <a:ln>
            <a:noFill/>
          </a:ln>
          <a:effectLst>
            <a:reflection blurRad="6350" stA="15000" endPos="50000" dist="635000" dir="5400000" sy="-100000" algn="bl" rotWithShape="0"/>
          </a:effectLst>
          <a:scene3d>
            <a:camera prst="perspectiveRelaxed" fov="6900000">
              <a:rot lat="23995" lon="3210004" rev="21299988"/>
            </a:camera>
            <a:lightRig rig="chilly" dir="t"/>
          </a:scene3d>
          <a:sp3d extrusionH="635000" prstMaterial="powder">
            <a:bevelT w="0" h="0"/>
            <a:contourClr>
              <a:srgbClr val="969696"/>
            </a:contourClr>
          </a:sp3d>
        </p:spPr>
      </p:pic>
    </p:spTree>
    <p:extLst>
      <p:ext uri="{BB962C8B-B14F-4D97-AF65-F5344CB8AC3E}">
        <p14:creationId xmlns:p14="http://schemas.microsoft.com/office/powerpoint/2010/main" val="1828476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9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Vertical Text Placeholder 2"/>
          <p:cNvSpPr>
            <a:spLocks noGrp="1"/>
          </p:cNvSpPr>
          <p:nvPr>
            <p:ph type="body" orient="vert" idx="1"/>
          </p:nvPr>
        </p:nvSpPr>
        <p:spPr>
          <a:xfrm>
            <a:off x="228600" y="1403874"/>
            <a:ext cx="7239000" cy="48768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B4C68D13-5EF5-42B0-A8BE-ADA17887028F}" type="datetimeFigureOut">
              <a:rPr lang="en-US" smtClean="0"/>
              <a:t>10/26/2017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C8AA99-7238-42D3-B68A-A4E1B56FEE73}" type="slidenum">
              <a:rPr lang="en-US" smtClean="0"/>
              <a:t>‹N›</a:t>
            </a:fld>
            <a:endParaRPr lang="en-US"/>
          </a:p>
        </p:txBody>
      </p:sp>
    </p:spTree>
    <p:extLst>
      <p:ext uri="{BB962C8B-B14F-4D97-AF65-F5344CB8AC3E}">
        <p14:creationId xmlns:p14="http://schemas.microsoft.com/office/powerpoint/2010/main" val="2731329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19800" y="1371600"/>
            <a:ext cx="1828800" cy="4953000"/>
          </a:xfrm>
        </p:spPr>
        <p:txBody>
          <a:bodyPr vert="eaVert"/>
          <a:lstStyle>
            <a:lvl1pPr>
              <a:defRPr>
                <a:solidFill>
                  <a:schemeClr val="tx1"/>
                </a:solidFill>
              </a:defRPr>
            </a:lvl1pPr>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228600" y="1371600"/>
            <a:ext cx="5791200" cy="49530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4C68D13-5EF5-42B0-A8BE-ADA17887028F}" type="datetimeFigureOut">
              <a:rPr lang="en-US" smtClean="0"/>
              <a:t>10/26/2017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C8AA99-7238-42D3-B68A-A4E1B56FEE73}" type="slidenum">
              <a:rPr lang="en-US" smtClean="0"/>
              <a:t>‹N›</a:t>
            </a:fld>
            <a:endParaRPr lang="en-US"/>
          </a:p>
        </p:txBody>
      </p:sp>
    </p:spTree>
    <p:extLst>
      <p:ext uri="{BB962C8B-B14F-4D97-AF65-F5344CB8AC3E}">
        <p14:creationId xmlns:p14="http://schemas.microsoft.com/office/powerpoint/2010/main" val="2100973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B4C68D13-5EF5-42B0-A8BE-ADA17887028F}" type="datetimeFigureOut">
              <a:rPr lang="en-US" smtClean="0"/>
              <a:t>10/26/2017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C8AA99-7238-42D3-B68A-A4E1B56FEE73}" type="slidenum">
              <a:rPr lang="en-US" smtClean="0"/>
              <a:t>‹N›</a:t>
            </a:fld>
            <a:endParaRPr lang="en-US"/>
          </a:p>
        </p:txBody>
      </p:sp>
    </p:spTree>
    <p:extLst>
      <p:ext uri="{BB962C8B-B14F-4D97-AF65-F5344CB8AC3E}">
        <p14:creationId xmlns:p14="http://schemas.microsoft.com/office/powerpoint/2010/main" val="238141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4929187"/>
            <a:ext cx="5105400" cy="1362075"/>
          </a:xfrm>
        </p:spPr>
        <p:txBody>
          <a:bodyPr anchor="t"/>
          <a:lstStyle>
            <a:lvl1pPr algn="l">
              <a:defRPr sz="4000" b="1" cap="all">
                <a:solidFill>
                  <a:schemeClr val="tx1"/>
                </a:solidFill>
              </a:defRPr>
            </a:lvl1pPr>
          </a:lstStyle>
          <a:p>
            <a:r>
              <a:rPr lang="it-IT"/>
              <a:t>Fare clic per modificare lo stile del titolo</a:t>
            </a:r>
            <a:endParaRPr lang="en-US"/>
          </a:p>
        </p:txBody>
      </p:sp>
      <p:sp>
        <p:nvSpPr>
          <p:cNvPr id="3" name="Text Placeholder 2"/>
          <p:cNvSpPr>
            <a:spLocks noGrp="1"/>
          </p:cNvSpPr>
          <p:nvPr>
            <p:ph type="body" idx="1"/>
          </p:nvPr>
        </p:nvSpPr>
        <p:spPr>
          <a:xfrm>
            <a:off x="228600" y="3733800"/>
            <a:ext cx="5105400" cy="11953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B4C68D13-5EF5-42B0-A8BE-ADA17887028F}" type="datetimeFigureOut">
              <a:rPr lang="en-US" smtClean="0"/>
              <a:t>10/26/2017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C8AA99-7238-42D3-B68A-A4E1B56FEE73}" type="slidenum">
              <a:rPr lang="en-US" smtClean="0"/>
              <a:t>‹N›</a:t>
            </a:fld>
            <a:endParaRPr lang="en-US"/>
          </a:p>
        </p:txBody>
      </p:sp>
      <p:pic>
        <p:nvPicPr>
          <p:cNvPr id="8" name="Glowing tech background 3d ,LO2.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5"/>
          <a:srcRect l="25555" r="7778"/>
          <a:stretch/>
        </p:blipFill>
        <p:spPr>
          <a:xfrm>
            <a:off x="4495800" y="1368911"/>
            <a:ext cx="3888889" cy="3888889"/>
          </a:xfrm>
          <a:prstGeom prst="roundRect">
            <a:avLst>
              <a:gd name="adj" fmla="val 8644"/>
            </a:avLst>
          </a:prstGeom>
          <a:ln>
            <a:noFill/>
          </a:ln>
          <a:effectLst>
            <a:reflection blurRad="6350" stA="15000" endPos="50000" dist="635000" dir="5400000" sy="-100000" algn="bl" rotWithShape="0"/>
          </a:effectLst>
          <a:scene3d>
            <a:camera prst="perspectiveRelaxed" fov="6900000">
              <a:rot lat="23995" lon="3210004" rev="21299988"/>
            </a:camera>
            <a:lightRig rig="chilly" dir="t"/>
          </a:scene3d>
          <a:sp3d extrusionH="635000" prstMaterial="powder">
            <a:bevelT w="0" h="0"/>
            <a:contourClr>
              <a:srgbClr val="969696"/>
            </a:contourClr>
          </a:sp3d>
        </p:spPr>
      </p:pic>
    </p:spTree>
    <p:extLst>
      <p:ext uri="{BB962C8B-B14F-4D97-AF65-F5344CB8AC3E}">
        <p14:creationId xmlns:p14="http://schemas.microsoft.com/office/powerpoint/2010/main" val="28031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9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Content Placeholder 2"/>
          <p:cNvSpPr>
            <a:spLocks noGrp="1"/>
          </p:cNvSpPr>
          <p:nvPr>
            <p:ph sz="half" idx="1"/>
          </p:nvPr>
        </p:nvSpPr>
        <p:spPr>
          <a:xfrm>
            <a:off x="228600" y="1798637"/>
            <a:ext cx="4267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ontent Placeholder 3"/>
          <p:cNvSpPr>
            <a:spLocks noGrp="1"/>
          </p:cNvSpPr>
          <p:nvPr>
            <p:ph sz="half" idx="2"/>
          </p:nvPr>
        </p:nvSpPr>
        <p:spPr>
          <a:xfrm>
            <a:off x="4648200" y="1798637"/>
            <a:ext cx="4267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B4C68D13-5EF5-42B0-A8BE-ADA17887028F}" type="datetimeFigureOut">
              <a:rPr lang="en-US" smtClean="0"/>
              <a:t>10/26/2017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C8AA99-7238-42D3-B68A-A4E1B56FEE73}" type="slidenum">
              <a:rPr lang="en-US" smtClean="0"/>
              <a:t>‹N›</a:t>
            </a:fld>
            <a:endParaRPr lang="en-US"/>
          </a:p>
        </p:txBody>
      </p:sp>
    </p:spTree>
    <p:extLst>
      <p:ext uri="{BB962C8B-B14F-4D97-AF65-F5344CB8AC3E}">
        <p14:creationId xmlns:p14="http://schemas.microsoft.com/office/powerpoint/2010/main" val="1897333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a:t>
            </a:r>
            <a:endParaRPr lang="en-US"/>
          </a:p>
        </p:txBody>
      </p:sp>
      <p:sp>
        <p:nvSpPr>
          <p:cNvPr id="3" name="Text Placeholder 2"/>
          <p:cNvSpPr>
            <a:spLocks noGrp="1"/>
          </p:cNvSpPr>
          <p:nvPr>
            <p:ph type="body" idx="1"/>
          </p:nvPr>
        </p:nvSpPr>
        <p:spPr>
          <a:xfrm>
            <a:off x="228600" y="1733550"/>
            <a:ext cx="42687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Content Placeholder 3"/>
          <p:cNvSpPr>
            <a:spLocks noGrp="1"/>
          </p:cNvSpPr>
          <p:nvPr>
            <p:ph sz="half" idx="2"/>
          </p:nvPr>
        </p:nvSpPr>
        <p:spPr>
          <a:xfrm>
            <a:off x="228600" y="2373312"/>
            <a:ext cx="42687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Text Placeholder 4"/>
          <p:cNvSpPr>
            <a:spLocks noGrp="1"/>
          </p:cNvSpPr>
          <p:nvPr>
            <p:ph type="body" sz="quarter" idx="3"/>
          </p:nvPr>
        </p:nvSpPr>
        <p:spPr>
          <a:xfrm>
            <a:off x="4645025" y="1733550"/>
            <a:ext cx="42703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Content Placeholder 5"/>
          <p:cNvSpPr>
            <a:spLocks noGrp="1"/>
          </p:cNvSpPr>
          <p:nvPr>
            <p:ph sz="quarter" idx="4"/>
          </p:nvPr>
        </p:nvSpPr>
        <p:spPr>
          <a:xfrm>
            <a:off x="4645025" y="2373312"/>
            <a:ext cx="42703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Date Placeholder 6"/>
          <p:cNvSpPr>
            <a:spLocks noGrp="1"/>
          </p:cNvSpPr>
          <p:nvPr>
            <p:ph type="dt" sz="half" idx="10"/>
          </p:nvPr>
        </p:nvSpPr>
        <p:spPr/>
        <p:txBody>
          <a:bodyPr/>
          <a:lstStyle/>
          <a:p>
            <a:fld id="{B4C68D13-5EF5-42B0-A8BE-ADA17887028F}" type="datetimeFigureOut">
              <a:rPr lang="en-US" smtClean="0"/>
              <a:t>10/26/2017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C8AA99-7238-42D3-B68A-A4E1B56FEE73}" type="slidenum">
              <a:rPr lang="en-US" smtClean="0"/>
              <a:t>‹N›</a:t>
            </a:fld>
            <a:endParaRPr lang="en-US"/>
          </a:p>
        </p:txBody>
      </p:sp>
    </p:spTree>
    <p:extLst>
      <p:ext uri="{BB962C8B-B14F-4D97-AF65-F5344CB8AC3E}">
        <p14:creationId xmlns:p14="http://schemas.microsoft.com/office/powerpoint/2010/main" val="2067092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Date Placeholder 2"/>
          <p:cNvSpPr>
            <a:spLocks noGrp="1"/>
          </p:cNvSpPr>
          <p:nvPr>
            <p:ph type="dt" sz="half" idx="10"/>
          </p:nvPr>
        </p:nvSpPr>
        <p:spPr/>
        <p:txBody>
          <a:bodyPr/>
          <a:lstStyle/>
          <a:p>
            <a:fld id="{B4C68D13-5EF5-42B0-A8BE-ADA17887028F}" type="datetimeFigureOut">
              <a:rPr lang="en-US" smtClean="0"/>
              <a:t>10/26/2017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C8AA99-7238-42D3-B68A-A4E1B56FEE73}" type="slidenum">
              <a:rPr lang="en-US" smtClean="0"/>
              <a:t>‹N›</a:t>
            </a:fld>
            <a:endParaRPr lang="en-US"/>
          </a:p>
        </p:txBody>
      </p:sp>
    </p:spTree>
    <p:extLst>
      <p:ext uri="{BB962C8B-B14F-4D97-AF65-F5344CB8AC3E}">
        <p14:creationId xmlns:p14="http://schemas.microsoft.com/office/powerpoint/2010/main" val="826795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68D13-5EF5-42B0-A8BE-ADA17887028F}" type="datetimeFigureOut">
              <a:rPr lang="en-US" smtClean="0"/>
              <a:t>10/26/2017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C8AA99-7238-42D3-B68A-A4E1B56FEE73}" type="slidenum">
              <a:rPr lang="en-US" smtClean="0"/>
              <a:t>‹N›</a:t>
            </a:fld>
            <a:endParaRPr lang="en-US"/>
          </a:p>
        </p:txBody>
      </p:sp>
    </p:spTree>
    <p:extLst>
      <p:ext uri="{BB962C8B-B14F-4D97-AF65-F5344CB8AC3E}">
        <p14:creationId xmlns:p14="http://schemas.microsoft.com/office/powerpoint/2010/main" val="3861014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28600" y="86958"/>
            <a:ext cx="3236913" cy="1162050"/>
          </a:xfrm>
        </p:spPr>
        <p:txBody>
          <a:bodyPr anchor="b"/>
          <a:lstStyle>
            <a:lvl1pPr algn="l">
              <a:defRPr sz="2000" b="1"/>
            </a:lvl1pPr>
          </a:lstStyle>
          <a:p>
            <a:r>
              <a:rPr lang="it-IT"/>
              <a:t>Fare clic per modificare lo stile del titolo</a:t>
            </a:r>
            <a:endParaRPr lang="en-US" dirty="0"/>
          </a:p>
        </p:txBody>
      </p:sp>
      <p:sp>
        <p:nvSpPr>
          <p:cNvPr id="3" name="Content Placeholder 2"/>
          <p:cNvSpPr>
            <a:spLocks noGrp="1"/>
          </p:cNvSpPr>
          <p:nvPr>
            <p:ph idx="1"/>
          </p:nvPr>
        </p:nvSpPr>
        <p:spPr>
          <a:xfrm>
            <a:off x="3575050" y="1371600"/>
            <a:ext cx="3968750" cy="490907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Text Placeholder 3"/>
          <p:cNvSpPr>
            <a:spLocks noGrp="1"/>
          </p:cNvSpPr>
          <p:nvPr>
            <p:ph type="body" sz="half" idx="2"/>
          </p:nvPr>
        </p:nvSpPr>
        <p:spPr>
          <a:xfrm>
            <a:off x="228600" y="1371600"/>
            <a:ext cx="3236913" cy="491360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B4C68D13-5EF5-42B0-A8BE-ADA17887028F}" type="datetimeFigureOut">
              <a:rPr lang="en-US" smtClean="0"/>
              <a:t>10/26/2017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C8AA99-7238-42D3-B68A-A4E1B56FEE73}" type="slidenum">
              <a:rPr lang="en-US" smtClean="0"/>
              <a:t>‹N›</a:t>
            </a:fld>
            <a:endParaRPr lang="en-US"/>
          </a:p>
        </p:txBody>
      </p:sp>
    </p:spTree>
    <p:extLst>
      <p:ext uri="{BB962C8B-B14F-4D97-AF65-F5344CB8AC3E}">
        <p14:creationId xmlns:p14="http://schemas.microsoft.com/office/powerpoint/2010/main" val="2549052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43000" y="4800600"/>
            <a:ext cx="5486400" cy="566738"/>
          </a:xfrm>
        </p:spPr>
        <p:txBody>
          <a:bodyPr anchor="b"/>
          <a:lstStyle>
            <a:lvl1pPr algn="l">
              <a:defRPr sz="2000" b="1">
                <a:solidFill>
                  <a:schemeClr val="tx1"/>
                </a:solidFill>
              </a:defRPr>
            </a:lvl1pPr>
          </a:lstStyle>
          <a:p>
            <a:r>
              <a:rPr lang="it-IT"/>
              <a:t>Fare clic per modificare lo stile del titolo</a:t>
            </a:r>
            <a:endParaRPr lang="en-US"/>
          </a:p>
        </p:txBody>
      </p:sp>
      <p:sp>
        <p:nvSpPr>
          <p:cNvPr id="3" name="Picture Placeholder 2"/>
          <p:cNvSpPr>
            <a:spLocks noGrp="1"/>
          </p:cNvSpPr>
          <p:nvPr>
            <p:ph type="pic" idx="1"/>
          </p:nvPr>
        </p:nvSpPr>
        <p:spPr>
          <a:xfrm>
            <a:off x="1143000"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a:p>
        </p:txBody>
      </p:sp>
      <p:sp>
        <p:nvSpPr>
          <p:cNvPr id="4" name="Text Placeholder 3"/>
          <p:cNvSpPr>
            <a:spLocks noGrp="1"/>
          </p:cNvSpPr>
          <p:nvPr>
            <p:ph type="body" sz="half" idx="2"/>
          </p:nvPr>
        </p:nvSpPr>
        <p:spPr>
          <a:xfrm>
            <a:off x="1143000"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B4C68D13-5EF5-42B0-A8BE-ADA17887028F}" type="datetimeFigureOut">
              <a:rPr lang="en-US" smtClean="0"/>
              <a:t>10/26/2017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C8AA99-7238-42D3-B68A-A4E1B56FEE73}" type="slidenum">
              <a:rPr lang="en-US" smtClean="0"/>
              <a:t>‹N›</a:t>
            </a:fld>
            <a:endParaRPr lang="en-US"/>
          </a:p>
        </p:txBody>
      </p:sp>
    </p:spTree>
    <p:extLst>
      <p:ext uri="{BB962C8B-B14F-4D97-AF65-F5344CB8AC3E}">
        <p14:creationId xmlns:p14="http://schemas.microsoft.com/office/powerpoint/2010/main" val="1889138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microsoft.com/office/2007/relationships/media" Target="../media/media1.mp4"/><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ideo" Target="../media/media1.mp4"/></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76200"/>
            <a:ext cx="7239000" cy="1143000"/>
          </a:xfrm>
          <a:prstGeom prst="rect">
            <a:avLst/>
          </a:prstGeom>
        </p:spPr>
        <p:txBody>
          <a:bodyPr vert="horz" lIns="91440" tIns="45720" rIns="91440" bIns="45720" rtlCol="0" anchor="ctr">
            <a:normAutofit/>
          </a:bodyPr>
          <a:lstStyle/>
          <a:p>
            <a:r>
              <a:rPr lang="it-IT"/>
              <a:t>Fare clic per modificare lo stile del titolo</a:t>
            </a:r>
            <a:endParaRPr lang="en-US"/>
          </a:p>
        </p:txBody>
      </p:sp>
      <p:sp>
        <p:nvSpPr>
          <p:cNvPr id="3" name="Text Placeholder 2"/>
          <p:cNvSpPr>
            <a:spLocks noGrp="1"/>
          </p:cNvSpPr>
          <p:nvPr>
            <p:ph type="body" idx="1"/>
          </p:nvPr>
        </p:nvSpPr>
        <p:spPr>
          <a:xfrm>
            <a:off x="228600" y="1403874"/>
            <a:ext cx="8686800" cy="4876800"/>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2"/>
          </p:nvPr>
        </p:nvSpPr>
        <p:spPr>
          <a:xfrm>
            <a:off x="214256"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68D13-5EF5-42B0-A8BE-ADA17887028F}" type="datetimeFigureOut">
              <a:rPr lang="en-US" smtClean="0"/>
              <a:t>10/26/2017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773732"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C8AA99-7238-42D3-B68A-A4E1B56FEE73}" type="slidenum">
              <a:rPr lang="en-US" smtClean="0"/>
              <a:t>‹N›</a:t>
            </a:fld>
            <a:endParaRPr lang="en-US"/>
          </a:p>
        </p:txBody>
      </p:sp>
      <p:pic>
        <p:nvPicPr>
          <p:cNvPr id="9" name="Glowing tech background 3d ,LO2.wmv">
            <a:hlinkClick r:id="" action="ppaction://media"/>
          </p:cNvPr>
          <p:cNvPicPr>
            <a:picLocks noChangeAspect="1"/>
          </p:cNvPicPr>
          <p:nvPr userDrawn="1">
            <a:videoFile r:link="rId14"/>
            <p:extLst>
              <p:ext uri="{DAA4B4D4-6D71-4841-9C94-3DE7FCFB9230}">
                <p14:media xmlns:p14="http://schemas.microsoft.com/office/powerpoint/2010/main" r:embed="rId13"/>
              </p:ext>
            </p:extLst>
          </p:nvPr>
        </p:nvPicPr>
        <p:blipFill rotWithShape="1">
          <a:blip r:embed="rId16"/>
          <a:srcRect l="25555" r="7778"/>
          <a:stretch/>
        </p:blipFill>
        <p:spPr>
          <a:xfrm>
            <a:off x="7239000" y="152400"/>
            <a:ext cx="1600200" cy="1600200"/>
          </a:xfrm>
          <a:prstGeom prst="roundRect">
            <a:avLst>
              <a:gd name="adj" fmla="val 18055"/>
            </a:avLst>
          </a:prstGeom>
          <a:ln>
            <a:noFill/>
          </a:ln>
          <a:effectLst/>
          <a:scene3d>
            <a:camera prst="perspectiveRelaxed" fov="7200000">
              <a:rot lat="23995" lon="3210004" rev="21299988"/>
            </a:camera>
            <a:lightRig rig="chilly" dir="t">
              <a:rot lat="0" lon="0" rev="0"/>
            </a:lightRig>
          </a:scene3d>
          <a:sp3d extrusionH="254000" prstMaterial="powder">
            <a:bevelT w="0" h="0"/>
            <a:contourClr>
              <a:srgbClr val="969696"/>
            </a:contourClr>
          </a:sp3d>
        </p:spPr>
      </p:pic>
    </p:spTree>
    <p:extLst>
      <p:ext uri="{BB962C8B-B14F-4D97-AF65-F5344CB8AC3E}">
        <p14:creationId xmlns:p14="http://schemas.microsoft.com/office/powerpoint/2010/main" val="4116082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9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txStyles>
    <p:titleStyle>
      <a:lvl1pPr algn="l" defTabSz="914400" rtl="0" eaLnBrk="1" latinLnBrk="0" hangingPunct="1">
        <a:spcBef>
          <a:spcPct val="0"/>
        </a:spcBef>
        <a:buNone/>
        <a:defRPr sz="4400" b="1" kern="1200">
          <a:solidFill>
            <a:schemeClr val="bg1"/>
          </a:solidFill>
          <a:effectLst>
            <a:outerShdw blurRad="38100" dist="38100" dir="2700000" algn="tl">
              <a:srgbClr val="000000">
                <a:alpha val="43137"/>
              </a:srgbClr>
            </a:outerShdw>
            <a:reflection blurRad="6350" stA="55000" endA="300" endPos="45500" dir="5400000" sy="-100000" algn="bl" rotWithShape="0"/>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2325" y="878632"/>
            <a:ext cx="5357787" cy="2550368"/>
          </a:xfrm>
        </p:spPr>
        <p:txBody>
          <a:bodyPr/>
          <a:lstStyle/>
          <a:p>
            <a:r>
              <a:rPr lang="en-US" dirty="0"/>
              <a:t>IGCSE AL DE MERODE</a:t>
            </a:r>
          </a:p>
        </p:txBody>
      </p:sp>
      <p:sp>
        <p:nvSpPr>
          <p:cNvPr id="3" name="Subtitle 2"/>
          <p:cNvSpPr>
            <a:spLocks noGrp="1"/>
          </p:cNvSpPr>
          <p:nvPr>
            <p:ph type="subTitle" idx="1"/>
          </p:nvPr>
        </p:nvSpPr>
        <p:spPr>
          <a:xfrm>
            <a:off x="228600" y="3810000"/>
            <a:ext cx="5249068" cy="2859360"/>
          </a:xfrm>
        </p:spPr>
        <p:txBody>
          <a:bodyPr>
            <a:normAutofit/>
          </a:bodyPr>
          <a:lstStyle/>
          <a:p>
            <a:r>
              <a:rPr lang="en-US" sz="4400" dirty="0"/>
              <a:t>International General Certificate of Secondary Education </a:t>
            </a:r>
          </a:p>
          <a:p>
            <a:endParaRPr lang="en-US" sz="4400" dirty="0"/>
          </a:p>
          <a:p>
            <a:endParaRPr lang="en-US" sz="4400" dirty="0"/>
          </a:p>
        </p:txBody>
      </p:sp>
      <p:pic>
        <p:nvPicPr>
          <p:cNvPr id="5" name="Immagine 4"/>
          <p:cNvPicPr>
            <a:picLocks noChangeAspect="1"/>
          </p:cNvPicPr>
          <p:nvPr/>
        </p:nvPicPr>
        <p:blipFill>
          <a:blip r:embed="rId3"/>
          <a:stretch>
            <a:fillRect/>
          </a:stretch>
        </p:blipFill>
        <p:spPr>
          <a:xfrm>
            <a:off x="467544" y="316657"/>
            <a:ext cx="4057650" cy="1123950"/>
          </a:xfrm>
          <a:prstGeom prst="rect">
            <a:avLst/>
          </a:prstGeom>
        </p:spPr>
      </p:pic>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7668" y="530969"/>
            <a:ext cx="695325" cy="695325"/>
          </a:xfrm>
          <a:prstGeom prst="rect">
            <a:avLst/>
          </a:prstGeom>
        </p:spPr>
      </p:pic>
    </p:spTree>
    <p:extLst>
      <p:ext uri="{BB962C8B-B14F-4D97-AF65-F5344CB8AC3E}">
        <p14:creationId xmlns:p14="http://schemas.microsoft.com/office/powerpoint/2010/main" val="271355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International </a:t>
            </a:r>
            <a:r>
              <a:rPr lang="it-IT" dirty="0" err="1"/>
              <a:t>Baccalaureate</a:t>
            </a:r>
            <a:r>
              <a:rPr lang="it-IT" dirty="0"/>
              <a:t> </a:t>
            </a:r>
          </a:p>
        </p:txBody>
      </p:sp>
      <p:sp>
        <p:nvSpPr>
          <p:cNvPr id="3" name="Segnaposto contenuto 2"/>
          <p:cNvSpPr>
            <a:spLocks noGrp="1"/>
          </p:cNvSpPr>
          <p:nvPr>
            <p:ph idx="1"/>
          </p:nvPr>
        </p:nvSpPr>
        <p:spPr>
          <a:xfrm>
            <a:off x="8092" y="4509120"/>
            <a:ext cx="9135908" cy="2348880"/>
          </a:xfrm>
        </p:spPr>
        <p:txBody>
          <a:bodyPr>
            <a:normAutofit/>
          </a:bodyPr>
          <a:lstStyle/>
          <a:p>
            <a:pPr marL="0" indent="0">
              <a:buNone/>
            </a:pPr>
            <a:r>
              <a:rPr lang="it-IT" sz="3600" dirty="0"/>
              <a:t>Ci sono alcune scuole che al posto degli A </a:t>
            </a:r>
            <a:r>
              <a:rPr lang="it-IT" sz="3600" dirty="0" err="1"/>
              <a:t>Levels</a:t>
            </a:r>
            <a:r>
              <a:rPr lang="it-IT" sz="3600" dirty="0"/>
              <a:t> preparano gli studenti per sostenere un esame noto come International </a:t>
            </a:r>
            <a:r>
              <a:rPr lang="it-IT" sz="3600" dirty="0" err="1"/>
              <a:t>Baccalaureate</a:t>
            </a:r>
            <a:r>
              <a:rPr lang="it-IT" sz="3600" dirty="0"/>
              <a:t>, altro titolo ritenuto valido per  l'accesso all'università</a:t>
            </a:r>
          </a:p>
        </p:txBody>
      </p:sp>
      <p:pic>
        <p:nvPicPr>
          <p:cNvPr id="4" name="Immagine 3"/>
          <p:cNvPicPr>
            <a:picLocks noChangeAspect="1"/>
          </p:cNvPicPr>
          <p:nvPr/>
        </p:nvPicPr>
        <p:blipFill>
          <a:blip r:embed="rId2"/>
          <a:stretch>
            <a:fillRect/>
          </a:stretch>
        </p:blipFill>
        <p:spPr>
          <a:xfrm>
            <a:off x="-1" y="1412776"/>
            <a:ext cx="5418603" cy="3096344"/>
          </a:xfrm>
          <a:prstGeom prst="rect">
            <a:avLst/>
          </a:prstGeom>
        </p:spPr>
      </p:pic>
      <p:pic>
        <p:nvPicPr>
          <p:cNvPr id="5" name="Immagine 4"/>
          <p:cNvPicPr>
            <a:picLocks noChangeAspect="1"/>
          </p:cNvPicPr>
          <p:nvPr/>
        </p:nvPicPr>
        <p:blipFill>
          <a:blip r:embed="rId3"/>
          <a:stretch>
            <a:fillRect/>
          </a:stretch>
        </p:blipFill>
        <p:spPr>
          <a:xfrm>
            <a:off x="6252601" y="2204864"/>
            <a:ext cx="2057400" cy="1943100"/>
          </a:xfrm>
          <a:prstGeom prst="rect">
            <a:avLst/>
          </a:prstGeom>
        </p:spPr>
      </p:pic>
    </p:spTree>
    <p:extLst>
      <p:ext uri="{BB962C8B-B14F-4D97-AF65-F5344CB8AC3E}">
        <p14:creationId xmlns:p14="http://schemas.microsoft.com/office/powerpoint/2010/main" val="2775734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p:cTn id="22"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3"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4"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5"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GCSE diventa internazionale</a:t>
            </a:r>
          </a:p>
        </p:txBody>
      </p:sp>
      <p:sp>
        <p:nvSpPr>
          <p:cNvPr id="3" name="Segnaposto contenuto 2"/>
          <p:cNvSpPr>
            <a:spLocks noGrp="1"/>
          </p:cNvSpPr>
          <p:nvPr>
            <p:ph idx="1"/>
          </p:nvPr>
        </p:nvSpPr>
        <p:spPr/>
        <p:txBody>
          <a:bodyPr>
            <a:normAutofit/>
          </a:bodyPr>
          <a:lstStyle/>
          <a:p>
            <a:endParaRPr lang="it-IT" dirty="0"/>
          </a:p>
          <a:p>
            <a:r>
              <a:rPr lang="it-IT" b="1" dirty="0"/>
              <a:t>Differenza tra GCSE e IGCSE</a:t>
            </a:r>
            <a:r>
              <a:rPr lang="it-IT" dirty="0"/>
              <a:t>: I contenuti sono gli stessi ma l’IGCSE è aperto a studenti di tutto il mondo,  (la I che fa la differenza significa International). </a:t>
            </a:r>
          </a:p>
          <a:p>
            <a:pPr marL="0" indent="0">
              <a:buNone/>
            </a:pPr>
            <a:r>
              <a:rPr lang="it-IT" dirty="0"/>
              <a:t> </a:t>
            </a:r>
          </a:p>
          <a:p>
            <a:r>
              <a:rPr lang="it-IT" dirty="0"/>
              <a:t>Solo gli esami IGCSE sono riconosciuti a livello internazionale, i GCSE no.</a:t>
            </a:r>
          </a:p>
        </p:txBody>
      </p:sp>
    </p:spTree>
    <p:extLst>
      <p:ext uri="{BB962C8B-B14F-4D97-AF65-F5344CB8AC3E}">
        <p14:creationId xmlns:p14="http://schemas.microsoft.com/office/powerpoint/2010/main" val="3559092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a:t>Perché scegliere IGCSE?</a:t>
            </a:r>
          </a:p>
        </p:txBody>
      </p:sp>
      <p:sp>
        <p:nvSpPr>
          <p:cNvPr id="3" name="Segnaposto contenuto 2"/>
          <p:cNvSpPr>
            <a:spLocks noGrp="1"/>
          </p:cNvSpPr>
          <p:nvPr>
            <p:ph idx="1"/>
          </p:nvPr>
        </p:nvSpPr>
        <p:spPr>
          <a:xfrm>
            <a:off x="228600" y="1864568"/>
            <a:ext cx="8686800" cy="4876800"/>
          </a:xfrm>
        </p:spPr>
        <p:txBody>
          <a:bodyPr>
            <a:normAutofit fontScale="85000" lnSpcReduction="10000"/>
          </a:bodyPr>
          <a:lstStyle/>
          <a:p>
            <a:r>
              <a:rPr lang="it-IT" dirty="0"/>
              <a:t>Perché offre percorsi formativi di eccellenza in una prospettiva internazionale.</a:t>
            </a:r>
          </a:p>
          <a:p>
            <a:endParaRPr lang="it-IT" dirty="0"/>
          </a:p>
          <a:p>
            <a:r>
              <a:rPr lang="it-IT" dirty="0"/>
              <a:t>Perché ci rende parte di una vasta comunità, in quanto è conseguito in oltre 140 paesi in tutto il mondo. </a:t>
            </a:r>
          </a:p>
          <a:p>
            <a:endParaRPr lang="it-IT" dirty="0"/>
          </a:p>
          <a:p>
            <a:r>
              <a:rPr lang="it-IT" dirty="0"/>
              <a:t>Perché, integrato nel curriculum italiano, offre una marcia in più e apre la mente alla conoscenza del mondo. </a:t>
            </a:r>
          </a:p>
          <a:p>
            <a:endParaRPr lang="it-IT" dirty="0"/>
          </a:p>
          <a:p>
            <a:r>
              <a:rPr lang="it-IT" dirty="0"/>
              <a:t>Perché offre garanzie per proseguire gli studi in Italia e all’estero. </a:t>
            </a:r>
          </a:p>
          <a:p>
            <a:endParaRPr lang="it-IT" dirty="0"/>
          </a:p>
        </p:txBody>
      </p:sp>
    </p:spTree>
    <p:extLst>
      <p:ext uri="{BB962C8B-B14F-4D97-AF65-F5344CB8AC3E}">
        <p14:creationId xmlns:p14="http://schemas.microsoft.com/office/powerpoint/2010/main" val="19377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up)">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up)">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stretch>
            <a:fillRect/>
          </a:stretch>
        </p:blipFill>
        <p:spPr>
          <a:xfrm>
            <a:off x="4458428" y="1340768"/>
            <a:ext cx="5472608" cy="5472608"/>
          </a:xfrm>
          <a:prstGeom prst="rect">
            <a:avLst/>
          </a:prstGeom>
        </p:spPr>
      </p:pic>
      <p:sp>
        <p:nvSpPr>
          <p:cNvPr id="2" name="Titolo 1"/>
          <p:cNvSpPr>
            <a:spLocks noGrp="1"/>
          </p:cNvSpPr>
          <p:nvPr>
            <p:ph type="title"/>
          </p:nvPr>
        </p:nvSpPr>
        <p:spPr/>
        <p:txBody>
          <a:bodyPr/>
          <a:lstStyle/>
          <a:p>
            <a:r>
              <a:rPr lang="it-IT" dirty="0"/>
              <a:t>IGCSE nel mondo</a:t>
            </a:r>
          </a:p>
        </p:txBody>
      </p:sp>
      <p:sp>
        <p:nvSpPr>
          <p:cNvPr id="3" name="Segnaposto contenuto 2"/>
          <p:cNvSpPr>
            <a:spLocks noGrp="1"/>
          </p:cNvSpPr>
          <p:nvPr>
            <p:ph idx="1"/>
          </p:nvPr>
        </p:nvSpPr>
        <p:spPr>
          <a:xfrm>
            <a:off x="0" y="1403874"/>
            <a:ext cx="5220072" cy="5454126"/>
          </a:xfrm>
        </p:spPr>
        <p:txBody>
          <a:bodyPr>
            <a:noAutofit/>
          </a:bodyPr>
          <a:lstStyle/>
          <a:p>
            <a:r>
              <a:rPr lang="it-IT" dirty="0"/>
              <a:t>È il sistema di certificazioni più diffuso</a:t>
            </a:r>
            <a:br>
              <a:rPr lang="it-IT" dirty="0"/>
            </a:br>
            <a:endParaRPr lang="it-IT" dirty="0"/>
          </a:p>
          <a:p>
            <a:r>
              <a:rPr lang="it-IT" dirty="0"/>
              <a:t>Più di 500.000 iscritti ogni anno in 140 nazioni</a:t>
            </a:r>
          </a:p>
          <a:p>
            <a:endParaRPr lang="it-IT" dirty="0"/>
          </a:p>
          <a:p>
            <a:r>
              <a:rPr lang="it-IT" dirty="0"/>
              <a:t>2900 scuole nel mondo, tra cui più di 900 in Gran Bretagna</a:t>
            </a:r>
          </a:p>
          <a:p>
            <a:r>
              <a:rPr lang="it-IT" dirty="0"/>
              <a:t>Scelta tra oltre 70 discipline</a:t>
            </a:r>
          </a:p>
        </p:txBody>
      </p:sp>
    </p:spTree>
    <p:extLst>
      <p:ext uri="{BB962C8B-B14F-4D97-AF65-F5344CB8AC3E}">
        <p14:creationId xmlns:p14="http://schemas.microsoft.com/office/powerpoint/2010/main" val="162395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additive="base">
                                        <p:cTn id="30"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6"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barn(inHorizontal)">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z="3600" dirty="0"/>
              <a:t>Che cosa è necessario fare per conseguire le certificazioni o il diploma IGCSE?</a:t>
            </a:r>
            <a:endParaRPr lang="it-IT" dirty="0"/>
          </a:p>
        </p:txBody>
      </p:sp>
      <p:sp>
        <p:nvSpPr>
          <p:cNvPr id="3" name="Segnaposto contenuto 2"/>
          <p:cNvSpPr>
            <a:spLocks noGrp="1"/>
          </p:cNvSpPr>
          <p:nvPr>
            <p:ph idx="1"/>
          </p:nvPr>
        </p:nvSpPr>
        <p:spPr>
          <a:xfrm>
            <a:off x="228600" y="1864568"/>
            <a:ext cx="8686800" cy="4876800"/>
          </a:xfrm>
        </p:spPr>
        <p:txBody>
          <a:bodyPr>
            <a:normAutofit fontScale="92500" lnSpcReduction="20000"/>
          </a:bodyPr>
          <a:lstStyle/>
          <a:p>
            <a:r>
              <a:rPr lang="it-IT" dirty="0"/>
              <a:t>Il diploma si ottiene dopo aver seguito i corsi e superato l’esame finale in almeno 7 materie scelte in 5 ambiti disciplinari diversi</a:t>
            </a:r>
            <a:r>
              <a:rPr lang="it-IT" i="1" dirty="0"/>
              <a:t> </a:t>
            </a:r>
            <a:r>
              <a:rPr lang="it-IT" sz="2600" i="1" dirty="0"/>
              <a:t>(</a:t>
            </a:r>
            <a:r>
              <a:rPr lang="en-US" sz="2600" i="1" dirty="0"/>
              <a:t>Languages, Humanities and Social Sciences, Sciences, Mathematics, Creative, Technical and Vocational)</a:t>
            </a:r>
          </a:p>
          <a:p>
            <a:endParaRPr lang="it-IT" dirty="0"/>
          </a:p>
          <a:p>
            <a:r>
              <a:rPr lang="it-IT" b="1" dirty="0"/>
              <a:t>Le singole certificazioni IGCSE sono comunque conseguibili indipendentemente dal diploma. </a:t>
            </a:r>
          </a:p>
          <a:p>
            <a:endParaRPr lang="it-IT" dirty="0"/>
          </a:p>
          <a:p>
            <a:r>
              <a:rPr lang="it-IT" dirty="0"/>
              <a:t>Gli studenti possono scegliere di conseguire anche una sola certificazione, es. IGCSE English </a:t>
            </a:r>
            <a:r>
              <a:rPr lang="it-IT" dirty="0" err="1"/>
              <a:t>as</a:t>
            </a:r>
            <a:r>
              <a:rPr lang="it-IT" dirty="0"/>
              <a:t> a Second Language</a:t>
            </a:r>
          </a:p>
          <a:p>
            <a:endParaRPr lang="it-IT" dirty="0"/>
          </a:p>
        </p:txBody>
      </p:sp>
    </p:spTree>
    <p:extLst>
      <p:ext uri="{BB962C8B-B14F-4D97-AF65-F5344CB8AC3E}">
        <p14:creationId xmlns:p14="http://schemas.microsoft.com/office/powerpoint/2010/main" val="214194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p:cTn id="26"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28600" y="76200"/>
            <a:ext cx="7583760" cy="1143000"/>
          </a:xfrm>
        </p:spPr>
        <p:txBody>
          <a:bodyPr>
            <a:normAutofit fontScale="90000"/>
          </a:bodyPr>
          <a:lstStyle/>
          <a:p>
            <a:r>
              <a:rPr lang="it-IT" dirty="0"/>
              <a:t>Dove si svolgono gli esami e come vengono preparati gli studenti?</a:t>
            </a:r>
          </a:p>
        </p:txBody>
      </p:sp>
      <p:sp>
        <p:nvSpPr>
          <p:cNvPr id="3" name="Segnaposto contenuto 2"/>
          <p:cNvSpPr>
            <a:spLocks noGrp="1"/>
          </p:cNvSpPr>
          <p:nvPr>
            <p:ph idx="1"/>
          </p:nvPr>
        </p:nvSpPr>
        <p:spPr/>
        <p:txBody>
          <a:bodyPr>
            <a:normAutofit fontScale="85000" lnSpcReduction="20000"/>
          </a:bodyPr>
          <a:lstStyle/>
          <a:p>
            <a:r>
              <a:rPr lang="it-IT" dirty="0"/>
              <a:t>Gli insegnanti seguono dei corsi di </a:t>
            </a:r>
            <a:br>
              <a:rPr lang="it-IT" dirty="0"/>
            </a:br>
            <a:r>
              <a:rPr lang="it-IT" dirty="0"/>
              <a:t>formazione e ricevono da Cambridge l’abilitazione a insegnare secondo le metodologie IGCSE. </a:t>
            </a:r>
          </a:p>
          <a:p>
            <a:endParaRPr lang="it-IT" dirty="0"/>
          </a:p>
          <a:p>
            <a:r>
              <a:rPr lang="it-IT" dirty="0"/>
              <a:t>Gli studenti vengono preparati durante le ore curricolari della mattina e/o nei corsi opzionali del pomeriggio. </a:t>
            </a:r>
          </a:p>
          <a:p>
            <a:endParaRPr lang="it-IT" dirty="0"/>
          </a:p>
          <a:p>
            <a:r>
              <a:rPr lang="it-IT" dirty="0"/>
              <a:t>Gli esami si svolgono nelle scuole in due sessioni annuali maggio/giugno e ottobre/novembre. </a:t>
            </a:r>
          </a:p>
          <a:p>
            <a:endParaRPr lang="it-IT" dirty="0"/>
          </a:p>
          <a:p>
            <a:r>
              <a:rPr lang="it-IT" dirty="0"/>
              <a:t>Gli elaborati vengono spediti a Cambridge tramite corriere per la valutazione.</a:t>
            </a:r>
          </a:p>
        </p:txBody>
      </p:sp>
    </p:spTree>
    <p:extLst>
      <p:ext uri="{BB962C8B-B14F-4D97-AF65-F5344CB8AC3E}">
        <p14:creationId xmlns:p14="http://schemas.microsoft.com/office/powerpoint/2010/main" val="134543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5"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5"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randombar(vertic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5"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randombar(vertical)">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7200" dirty="0"/>
              <a:t>I voti</a:t>
            </a:r>
          </a:p>
        </p:txBody>
      </p:sp>
      <p:sp>
        <p:nvSpPr>
          <p:cNvPr id="3" name="Segnaposto contenuto 2"/>
          <p:cNvSpPr>
            <a:spLocks noGrp="1"/>
          </p:cNvSpPr>
          <p:nvPr>
            <p:ph idx="1"/>
          </p:nvPr>
        </p:nvSpPr>
        <p:spPr>
          <a:xfrm>
            <a:off x="0" y="1772816"/>
            <a:ext cx="6300192" cy="5085184"/>
          </a:xfrm>
        </p:spPr>
        <p:txBody>
          <a:bodyPr>
            <a:normAutofit fontScale="92500" lnSpcReduction="10000"/>
          </a:bodyPr>
          <a:lstStyle/>
          <a:p>
            <a:r>
              <a:rPr lang="it-IT" dirty="0"/>
              <a:t>L’</a:t>
            </a:r>
            <a:r>
              <a:rPr lang="it-IT" b="1" dirty="0"/>
              <a:t>esame IGCSE </a:t>
            </a:r>
            <a:r>
              <a:rPr lang="it-IT" dirty="0"/>
              <a:t>comprende inglese, matematica e scienze</a:t>
            </a:r>
            <a:r>
              <a:rPr lang="it-IT" b="1" dirty="0"/>
              <a:t> </a:t>
            </a:r>
            <a:r>
              <a:rPr lang="it-IT" dirty="0"/>
              <a:t>oltre ad altre materie scelte dallo studente.</a:t>
            </a:r>
          </a:p>
          <a:p>
            <a:endParaRPr lang="it-IT" dirty="0"/>
          </a:p>
          <a:p>
            <a:r>
              <a:rPr lang="it-IT" dirty="0"/>
              <a:t>I voti di questo esame sono espresse in lettere, dalla A star (A*) fino a G. </a:t>
            </a:r>
          </a:p>
          <a:p>
            <a:endParaRPr lang="it-IT" dirty="0"/>
          </a:p>
          <a:p>
            <a:r>
              <a:rPr lang="it-IT" dirty="0"/>
              <a:t>Gli esami si possono sostenere a vari livelli di difficoltà, in maniera molto flessibile (ad esempio, Matematica a livello uno, Scienze a livello tre). </a:t>
            </a:r>
          </a:p>
        </p:txBody>
      </p:sp>
      <p:pic>
        <p:nvPicPr>
          <p:cNvPr id="4" name="Immagine 3"/>
          <p:cNvPicPr>
            <a:picLocks noChangeAspect="1"/>
          </p:cNvPicPr>
          <p:nvPr/>
        </p:nvPicPr>
        <p:blipFill>
          <a:blip r:embed="rId2"/>
          <a:stretch>
            <a:fillRect/>
          </a:stretch>
        </p:blipFill>
        <p:spPr>
          <a:xfrm>
            <a:off x="5863467" y="2204864"/>
            <a:ext cx="3533069" cy="4608512"/>
          </a:xfrm>
          <a:prstGeom prst="rect">
            <a:avLst/>
          </a:prstGeom>
        </p:spPr>
      </p:pic>
    </p:spTree>
    <p:extLst>
      <p:ext uri="{BB962C8B-B14F-4D97-AF65-F5344CB8AC3E}">
        <p14:creationId xmlns:p14="http://schemas.microsoft.com/office/powerpoint/2010/main" val="698123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2"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12"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additive="base">
                                        <p:cTn id="28"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12"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 calcmode="lin" valueType="num">
                                      <p:cBhvr additive="base">
                                        <p:cTn id="34"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28600" y="76200"/>
            <a:ext cx="7511752" cy="1143000"/>
          </a:xfrm>
        </p:spPr>
        <p:txBody>
          <a:bodyPr>
            <a:normAutofit/>
          </a:bodyPr>
          <a:lstStyle/>
          <a:p>
            <a:r>
              <a:rPr lang="it-IT" sz="2200" dirty="0"/>
              <a:t>Che differenza c’è tra le certificazioni linguistiche Cambridge ESOL (KET, PET, FCE, CAE, PCE) e Cambridge IGCSE English </a:t>
            </a:r>
            <a:r>
              <a:rPr lang="it-IT" sz="2200" dirty="0" err="1"/>
              <a:t>as</a:t>
            </a:r>
            <a:r>
              <a:rPr lang="it-IT" sz="2200" dirty="0"/>
              <a:t/>
            </a:r>
            <a:br>
              <a:rPr lang="it-IT" sz="2200" dirty="0"/>
            </a:br>
            <a:r>
              <a:rPr lang="it-IT" sz="2200" dirty="0"/>
              <a:t>a Second Language?</a:t>
            </a:r>
            <a:endParaRPr lang="it-IT" dirty="0"/>
          </a:p>
        </p:txBody>
      </p:sp>
      <p:sp>
        <p:nvSpPr>
          <p:cNvPr id="3" name="Segnaposto contenuto 2"/>
          <p:cNvSpPr>
            <a:spLocks noGrp="1"/>
          </p:cNvSpPr>
          <p:nvPr>
            <p:ph idx="1"/>
          </p:nvPr>
        </p:nvSpPr>
        <p:spPr/>
        <p:txBody>
          <a:bodyPr>
            <a:normAutofit fontScale="85000" lnSpcReduction="10000"/>
          </a:bodyPr>
          <a:lstStyle/>
          <a:p>
            <a:endParaRPr lang="it-IT" dirty="0"/>
          </a:p>
          <a:p>
            <a:r>
              <a:rPr lang="it-IT" dirty="0"/>
              <a:t>Le certificazioni Cambridge English (ESOL) attestano la conoscenza della lingua inglese come </a:t>
            </a:r>
            <a:r>
              <a:rPr lang="it-IT" dirty="0" err="1"/>
              <a:t>Foreign</a:t>
            </a:r>
            <a:r>
              <a:rPr lang="it-IT" dirty="0"/>
              <a:t> Language (lingua straniera) e prevedono diversi livelli di conoscenza della lingua basati sul Quadro Comune Europeo di Riferimento (KET=A2, PET=B1, FCE=B2, CAE=C1, PCE=C2). </a:t>
            </a:r>
          </a:p>
          <a:p>
            <a:endParaRPr lang="it-IT" dirty="0"/>
          </a:p>
          <a:p>
            <a:r>
              <a:rPr lang="it-IT" dirty="0"/>
              <a:t>Cambridge IGCSE English </a:t>
            </a:r>
            <a:r>
              <a:rPr lang="it-IT" dirty="0" err="1"/>
              <a:t>as</a:t>
            </a:r>
            <a:r>
              <a:rPr lang="it-IT" dirty="0"/>
              <a:t> a Second Language certifica la conoscenza della lingua come Second Language ed è quindi </a:t>
            </a:r>
            <a:r>
              <a:rPr lang="it-IT" dirty="0">
                <a:solidFill>
                  <a:srgbClr val="7030A0"/>
                </a:solidFill>
                <a:effectLst>
                  <a:outerShdw blurRad="38100" dist="38100" dir="2700000" algn="tl">
                    <a:srgbClr val="000000">
                      <a:alpha val="43137"/>
                    </a:srgbClr>
                  </a:outerShdw>
                </a:effectLst>
              </a:rPr>
              <a:t>più centrato sulle competenze linguistiche e meno sulle conoscenze prettamente grammaticali. </a:t>
            </a:r>
            <a:r>
              <a:rPr lang="it-IT" dirty="0"/>
              <a:t> </a:t>
            </a:r>
          </a:p>
          <a:p>
            <a:endParaRPr lang="it-IT" dirty="0"/>
          </a:p>
        </p:txBody>
      </p:sp>
    </p:spTree>
    <p:extLst>
      <p:ext uri="{BB962C8B-B14F-4D97-AF65-F5344CB8AC3E}">
        <p14:creationId xmlns:p14="http://schemas.microsoft.com/office/powerpoint/2010/main" val="410815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4"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5" dur="1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 calcmode="lin" valueType="num">
                                      <p:cBhvr>
                                        <p:cTn id="20"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1"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2"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3"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5496" y="76200"/>
            <a:ext cx="7632848" cy="1143000"/>
          </a:xfrm>
        </p:spPr>
        <p:txBody>
          <a:bodyPr>
            <a:normAutofit/>
          </a:bodyPr>
          <a:lstStyle/>
          <a:p>
            <a:r>
              <a:rPr lang="it-IT" sz="3800" dirty="0"/>
              <a:t>Progetto IGCSE De </a:t>
            </a:r>
            <a:r>
              <a:rPr lang="it-IT" sz="3800" dirty="0" err="1"/>
              <a:t>Merode</a:t>
            </a:r>
            <a:r>
              <a:rPr lang="it-IT" sz="3800" dirty="0"/>
              <a:t>  </a:t>
            </a:r>
            <a:r>
              <a:rPr lang="it-IT" sz="3800" dirty="0" smtClean="0"/>
              <a:t>2017-18</a:t>
            </a:r>
            <a:endParaRPr lang="it-IT" sz="3800" dirty="0"/>
          </a:p>
        </p:txBody>
      </p:sp>
      <p:pic>
        <p:nvPicPr>
          <p:cNvPr id="7" name="Segnaposto contenuto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2" y="1864858"/>
            <a:ext cx="7566042" cy="5017198"/>
          </a:xfrm>
        </p:spPr>
      </p:pic>
    </p:spTree>
    <p:extLst>
      <p:ext uri="{BB962C8B-B14F-4D97-AF65-F5344CB8AC3E}">
        <p14:creationId xmlns:p14="http://schemas.microsoft.com/office/powerpoint/2010/main" val="30593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2)">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SEZIONE INTERNAZIONALE del Liceo Classico (sez. B)</a:t>
            </a:r>
          </a:p>
        </p:txBody>
      </p:sp>
      <p:sp>
        <p:nvSpPr>
          <p:cNvPr id="3" name="Segnaposto contenuto 2"/>
          <p:cNvSpPr>
            <a:spLocks noGrp="1"/>
          </p:cNvSpPr>
          <p:nvPr>
            <p:ph idx="1"/>
          </p:nvPr>
        </p:nvSpPr>
        <p:spPr>
          <a:xfrm>
            <a:off x="228600" y="1403874"/>
            <a:ext cx="8087816" cy="4876800"/>
          </a:xfrm>
        </p:spPr>
        <p:txBody>
          <a:bodyPr>
            <a:noAutofit/>
          </a:bodyPr>
          <a:lstStyle/>
          <a:p>
            <a:r>
              <a:rPr lang="it-IT" sz="4000" dirty="0"/>
              <a:t>Le materie IGCSE che vengono insegnate durante l’orario scolastico sono:</a:t>
            </a:r>
          </a:p>
          <a:p>
            <a:pPr marL="514350" indent="-514350">
              <a:buFont typeface="+mj-lt"/>
              <a:buAutoNum type="arabicPeriod"/>
            </a:pPr>
            <a:r>
              <a:rPr lang="it-IT" sz="4000" dirty="0"/>
              <a:t>English </a:t>
            </a:r>
            <a:r>
              <a:rPr lang="it-IT" sz="4000" dirty="0" err="1"/>
              <a:t>as</a:t>
            </a:r>
            <a:r>
              <a:rPr lang="it-IT" sz="4000" dirty="0"/>
              <a:t> a Second Language</a:t>
            </a:r>
          </a:p>
          <a:p>
            <a:pPr marL="514350" indent="-514350">
              <a:buFont typeface="+mj-lt"/>
              <a:buAutoNum type="arabicPeriod"/>
            </a:pPr>
            <a:r>
              <a:rPr lang="it-IT" sz="4000" dirty="0" err="1"/>
              <a:t>Geography</a:t>
            </a:r>
            <a:endParaRPr lang="it-IT" sz="4000" dirty="0"/>
          </a:p>
          <a:p>
            <a:pPr marL="514350" indent="-514350">
              <a:buFont typeface="+mj-lt"/>
              <a:buAutoNum type="arabicPeriod"/>
            </a:pPr>
            <a:r>
              <a:rPr lang="it-IT" sz="4000" dirty="0"/>
              <a:t>English </a:t>
            </a:r>
            <a:r>
              <a:rPr lang="it-IT" sz="4000" dirty="0" err="1"/>
              <a:t>Literature</a:t>
            </a:r>
            <a:endParaRPr lang="it-IT" sz="4000" dirty="0"/>
          </a:p>
          <a:p>
            <a:pPr marL="514350" indent="-514350">
              <a:buFont typeface="+mj-lt"/>
              <a:buAutoNum type="arabicPeriod"/>
            </a:pPr>
            <a:r>
              <a:rPr lang="it-IT" sz="4000" dirty="0" err="1"/>
              <a:t>Biology</a:t>
            </a:r>
            <a:endParaRPr lang="it-IT" sz="4000" dirty="0"/>
          </a:p>
          <a:p>
            <a:pPr marL="514350" indent="-514350">
              <a:buFont typeface="+mj-lt"/>
              <a:buAutoNum type="arabicPeriod"/>
            </a:pPr>
            <a:r>
              <a:rPr lang="it-IT" sz="4000" dirty="0" err="1"/>
              <a:t>Chemistry</a:t>
            </a:r>
            <a:endParaRPr lang="it-IT" sz="4000" dirty="0"/>
          </a:p>
        </p:txBody>
      </p:sp>
      <p:pic>
        <p:nvPicPr>
          <p:cNvPr id="4" name="Immagine 3"/>
          <p:cNvPicPr>
            <a:picLocks noChangeAspect="1"/>
          </p:cNvPicPr>
          <p:nvPr/>
        </p:nvPicPr>
        <p:blipFill rotWithShape="1">
          <a:blip r:embed="rId2"/>
          <a:srcRect t="32050"/>
          <a:stretch/>
        </p:blipFill>
        <p:spPr>
          <a:xfrm>
            <a:off x="4644007" y="4149080"/>
            <a:ext cx="4499993" cy="2595389"/>
          </a:xfrm>
          <a:prstGeom prst="rect">
            <a:avLst/>
          </a:prstGeom>
        </p:spPr>
      </p:pic>
    </p:spTree>
    <p:extLst>
      <p:ext uri="{BB962C8B-B14F-4D97-AF65-F5344CB8AC3E}">
        <p14:creationId xmlns:p14="http://schemas.microsoft.com/office/powerpoint/2010/main" val="413480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p:cNvSpPr>
            <a:spLocks noGrp="1"/>
          </p:cNvSpPr>
          <p:nvPr>
            <p:ph type="title"/>
          </p:nvPr>
        </p:nvSpPr>
        <p:spPr/>
        <p:txBody>
          <a:bodyPr>
            <a:normAutofit fontScale="90000"/>
          </a:bodyPr>
          <a:lstStyle/>
          <a:p>
            <a:r>
              <a:rPr lang="it-IT" dirty="0"/>
              <a:t>Come funziona la scuola inglese?</a:t>
            </a:r>
          </a:p>
        </p:txBody>
      </p:sp>
      <p:pic>
        <p:nvPicPr>
          <p:cNvPr id="3" name="Immagine 2"/>
          <p:cNvPicPr>
            <a:picLocks noChangeAspect="1"/>
          </p:cNvPicPr>
          <p:nvPr/>
        </p:nvPicPr>
        <p:blipFill>
          <a:blip r:embed="rId2"/>
          <a:stretch>
            <a:fillRect/>
          </a:stretch>
        </p:blipFill>
        <p:spPr>
          <a:xfrm>
            <a:off x="5798565" y="1792226"/>
            <a:ext cx="3345435" cy="5093158"/>
          </a:xfrm>
          <a:prstGeom prst="rect">
            <a:avLst/>
          </a:prstGeom>
        </p:spPr>
      </p:pic>
      <p:pic>
        <p:nvPicPr>
          <p:cNvPr id="10" name="Segnaposto contenuto 9"/>
          <p:cNvPicPr>
            <a:picLocks noGrp="1" noChangeAspect="1"/>
          </p:cNvPicPr>
          <p:nvPr>
            <p:ph idx="1"/>
          </p:nvPr>
        </p:nvPicPr>
        <p:blipFill>
          <a:blip r:embed="rId3"/>
          <a:stretch>
            <a:fillRect/>
          </a:stretch>
        </p:blipFill>
        <p:spPr>
          <a:xfrm>
            <a:off x="-14461" y="1965849"/>
            <a:ext cx="5795117" cy="4745911"/>
          </a:xfrm>
          <a:prstGeom prst="rect">
            <a:avLst/>
          </a:prstGeom>
        </p:spPr>
      </p:pic>
    </p:spTree>
    <p:extLst>
      <p:ext uri="{BB962C8B-B14F-4D97-AF65-F5344CB8AC3E}">
        <p14:creationId xmlns:p14="http://schemas.microsoft.com/office/powerpoint/2010/main" val="2459693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16632"/>
            <a:ext cx="9144000" cy="1143000"/>
          </a:xfrm>
        </p:spPr>
        <p:txBody>
          <a:bodyPr>
            <a:normAutofit fontScale="90000"/>
          </a:bodyPr>
          <a:lstStyle/>
          <a:p>
            <a:r>
              <a:rPr lang="it-IT" dirty="0">
                <a:solidFill>
                  <a:schemeClr val="bg2"/>
                </a:solidFill>
                <a:effectLst>
                  <a:outerShdw blurRad="38100" dist="38100" dir="2700000" algn="tl">
                    <a:srgbClr val="000000">
                      <a:alpha val="43137"/>
                    </a:srgbClr>
                  </a:outerShdw>
                </a:effectLst>
              </a:rPr>
              <a:t>1. </a:t>
            </a:r>
            <a:r>
              <a:rPr lang="it-IT" sz="4000" dirty="0">
                <a:solidFill>
                  <a:schemeClr val="bg2"/>
                </a:solidFill>
                <a:effectLst>
                  <a:outerShdw blurRad="38100" dist="38100" dir="2700000" algn="tl">
                    <a:srgbClr val="000000">
                      <a:alpha val="43137"/>
                    </a:srgbClr>
                  </a:outerShdw>
                </a:effectLst>
              </a:rPr>
              <a:t>IGCSE English </a:t>
            </a:r>
            <a:r>
              <a:rPr lang="it-IT" sz="4000" dirty="0" err="1">
                <a:solidFill>
                  <a:schemeClr val="bg2"/>
                </a:solidFill>
                <a:effectLst>
                  <a:outerShdw blurRad="38100" dist="38100" dir="2700000" algn="tl">
                    <a:srgbClr val="000000">
                      <a:alpha val="43137"/>
                    </a:srgbClr>
                  </a:outerShdw>
                </a:effectLst>
              </a:rPr>
              <a:t>as</a:t>
            </a:r>
            <a:r>
              <a:rPr lang="it-IT" sz="4000" dirty="0">
                <a:solidFill>
                  <a:schemeClr val="bg2"/>
                </a:solidFill>
                <a:effectLst>
                  <a:outerShdw blurRad="38100" dist="38100" dir="2700000" algn="tl">
                    <a:srgbClr val="000000">
                      <a:alpha val="43137"/>
                    </a:srgbClr>
                  </a:outerShdw>
                </a:effectLst>
              </a:rPr>
              <a:t> a Second Language</a:t>
            </a:r>
            <a:r>
              <a:rPr lang="it-IT" sz="4000" dirty="0">
                <a:solidFill>
                  <a:schemeClr val="bg2"/>
                </a:solidFill>
              </a:rPr>
              <a:t> (0511</a:t>
            </a:r>
            <a:r>
              <a:rPr lang="it-IT" sz="4000" dirty="0"/>
              <a:t>) </a:t>
            </a:r>
            <a:endParaRPr lang="it-IT" sz="4000" dirty="0"/>
          </a:p>
        </p:txBody>
      </p:sp>
      <p:pic>
        <p:nvPicPr>
          <p:cNvPr id="4" name="Segnaposto contenuto 3"/>
          <p:cNvPicPr>
            <a:picLocks noGrp="1" noChangeAspect="1"/>
          </p:cNvPicPr>
          <p:nvPr>
            <p:ph idx="1"/>
          </p:nvPr>
        </p:nvPicPr>
        <p:blipFill>
          <a:blip r:embed="rId2"/>
          <a:stretch>
            <a:fillRect/>
          </a:stretch>
        </p:blipFill>
        <p:spPr>
          <a:xfrm>
            <a:off x="5652120" y="1772816"/>
            <a:ext cx="3198118" cy="4572000"/>
          </a:xfrm>
          <a:prstGeom prst="rect">
            <a:avLst/>
          </a:prstGeom>
        </p:spPr>
      </p:pic>
      <p:sp>
        <p:nvSpPr>
          <p:cNvPr id="3" name="Rettangolo 2"/>
          <p:cNvSpPr/>
          <p:nvPr/>
        </p:nvSpPr>
        <p:spPr>
          <a:xfrm>
            <a:off x="179512" y="1916832"/>
            <a:ext cx="4968552" cy="4401205"/>
          </a:xfrm>
          <a:prstGeom prst="rect">
            <a:avLst/>
          </a:prstGeom>
        </p:spPr>
        <p:txBody>
          <a:bodyPr wrap="square">
            <a:spAutoFit/>
          </a:bodyPr>
          <a:lstStyle/>
          <a:p>
            <a:r>
              <a:rPr lang="it-IT" sz="4000" dirty="0" smtClean="0"/>
              <a:t>Nel </a:t>
            </a:r>
            <a:r>
              <a:rPr lang="it-IT" sz="4000" dirty="0"/>
              <a:t>primo e secondo anno del Liceo Classico e </a:t>
            </a:r>
            <a:r>
              <a:rPr lang="it-IT" sz="4000" dirty="0" smtClean="0"/>
              <a:t>del Liceo </a:t>
            </a:r>
            <a:r>
              <a:rPr lang="it-IT" sz="4000" dirty="0"/>
              <a:t>Scientifico B e </a:t>
            </a:r>
            <a:r>
              <a:rPr lang="it-IT" sz="4000" dirty="0" smtClean="0"/>
              <a:t>C</a:t>
            </a:r>
          </a:p>
          <a:p>
            <a:r>
              <a:rPr lang="it-IT" sz="4000" dirty="0" smtClean="0"/>
              <a:t>(</a:t>
            </a:r>
            <a:r>
              <a:rPr lang="it-IT" sz="4000" dirty="0"/>
              <a:t>2 ORE)</a:t>
            </a:r>
          </a:p>
          <a:p>
            <a:endParaRPr lang="it-IT" sz="4000" dirty="0"/>
          </a:p>
          <a:p>
            <a:pPr lvl="0"/>
            <a:endParaRPr lang="it-IT" sz="4000" dirty="0"/>
          </a:p>
        </p:txBody>
      </p:sp>
    </p:spTree>
    <p:extLst>
      <p:ext uri="{BB962C8B-B14F-4D97-AF65-F5344CB8AC3E}">
        <p14:creationId xmlns:p14="http://schemas.microsoft.com/office/powerpoint/2010/main" val="194955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out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2</a:t>
            </a:r>
            <a:r>
              <a:rPr lang="it-IT" dirty="0" smtClean="0"/>
              <a:t>. </a:t>
            </a:r>
            <a:r>
              <a:rPr lang="it-IT" dirty="0"/>
              <a:t>English </a:t>
            </a:r>
            <a:r>
              <a:rPr lang="it-IT" dirty="0" err="1"/>
              <a:t>Literature</a:t>
            </a:r>
            <a:r>
              <a:rPr lang="it-IT" dirty="0"/>
              <a:t> (0486)</a:t>
            </a:r>
          </a:p>
        </p:txBody>
      </p:sp>
      <p:sp>
        <p:nvSpPr>
          <p:cNvPr id="3" name="Segnaposto contenuto 2"/>
          <p:cNvSpPr>
            <a:spLocks noGrp="1"/>
          </p:cNvSpPr>
          <p:nvPr>
            <p:ph idx="1"/>
          </p:nvPr>
        </p:nvSpPr>
        <p:spPr>
          <a:xfrm>
            <a:off x="4427984" y="1340768"/>
            <a:ext cx="4452648" cy="5400600"/>
          </a:xfrm>
        </p:spPr>
        <p:txBody>
          <a:bodyPr>
            <a:normAutofit fontScale="92500" lnSpcReduction="20000"/>
          </a:bodyPr>
          <a:lstStyle/>
          <a:p>
            <a:pPr marL="0" indent="0">
              <a:buNone/>
            </a:pPr>
            <a:endParaRPr lang="it-IT" dirty="0"/>
          </a:p>
          <a:p>
            <a:r>
              <a:rPr lang="it-IT" dirty="0" smtClean="0"/>
              <a:t>Un’ora.</a:t>
            </a:r>
            <a:r>
              <a:rPr lang="it-IT" dirty="0"/>
              <a:t/>
            </a:r>
            <a:br>
              <a:rPr lang="it-IT" dirty="0"/>
            </a:br>
            <a:endParaRPr lang="it-IT" dirty="0"/>
          </a:p>
          <a:p>
            <a:r>
              <a:rPr lang="it-IT" dirty="0"/>
              <a:t>Insegnante titolare </a:t>
            </a:r>
            <a:r>
              <a:rPr lang="it-IT" dirty="0" smtClean="0"/>
              <a:t>madrelingua + docente italiana C2</a:t>
            </a:r>
          </a:p>
          <a:p>
            <a:pPr marL="0" indent="0">
              <a:buNone/>
            </a:pPr>
            <a:r>
              <a:rPr lang="it-IT" dirty="0" smtClean="0"/>
              <a:t> </a:t>
            </a:r>
            <a:endParaRPr lang="it-IT" dirty="0"/>
          </a:p>
          <a:p>
            <a:r>
              <a:rPr lang="it-IT" dirty="0"/>
              <a:t>Il corso è anche propedeutico al successivo AS Level del Triennio</a:t>
            </a:r>
          </a:p>
          <a:p>
            <a:pPr marL="0" indent="0">
              <a:buNone/>
            </a:pPr>
            <a:r>
              <a:rPr lang="it-IT" dirty="0"/>
              <a:t> </a:t>
            </a:r>
          </a:p>
        </p:txBody>
      </p:sp>
      <p:pic>
        <p:nvPicPr>
          <p:cNvPr id="4" name="Immagine 3"/>
          <p:cNvPicPr>
            <a:picLocks noChangeAspect="1"/>
          </p:cNvPicPr>
          <p:nvPr/>
        </p:nvPicPr>
        <p:blipFill>
          <a:blip r:embed="rId2"/>
          <a:stretch>
            <a:fillRect/>
          </a:stretch>
        </p:blipFill>
        <p:spPr>
          <a:xfrm>
            <a:off x="-1" y="1340768"/>
            <a:ext cx="4294055" cy="5400600"/>
          </a:xfrm>
          <a:prstGeom prst="rect">
            <a:avLst/>
          </a:prstGeom>
        </p:spPr>
      </p:pic>
    </p:spTree>
    <p:extLst>
      <p:ext uri="{BB962C8B-B14F-4D97-AF65-F5344CB8AC3E}">
        <p14:creationId xmlns:p14="http://schemas.microsoft.com/office/powerpoint/2010/main" val="295177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srcRect l="-30529" r="-1"/>
          <a:stretch/>
        </p:blipFill>
        <p:spPr>
          <a:xfrm>
            <a:off x="3082225" y="1988840"/>
            <a:ext cx="6061775" cy="4841288"/>
          </a:xfrm>
          <a:prstGeom prst="rect">
            <a:avLst/>
          </a:prstGeom>
        </p:spPr>
      </p:pic>
      <p:sp>
        <p:nvSpPr>
          <p:cNvPr id="2" name="Titolo 1"/>
          <p:cNvSpPr>
            <a:spLocks noGrp="1"/>
          </p:cNvSpPr>
          <p:nvPr>
            <p:ph type="title"/>
          </p:nvPr>
        </p:nvSpPr>
        <p:spPr>
          <a:xfrm>
            <a:off x="228600" y="76200"/>
            <a:ext cx="7511752" cy="1143000"/>
          </a:xfrm>
        </p:spPr>
        <p:txBody>
          <a:bodyPr>
            <a:noAutofit/>
          </a:bodyPr>
          <a:lstStyle/>
          <a:p>
            <a:pPr algn="ctr"/>
            <a:r>
              <a:rPr lang="it-IT" sz="3600" dirty="0"/>
              <a:t>3</a:t>
            </a:r>
            <a:r>
              <a:rPr lang="it-IT" sz="3600" dirty="0" smtClean="0"/>
              <a:t>. </a:t>
            </a:r>
            <a:r>
              <a:rPr lang="it-IT" sz="3600" dirty="0" err="1"/>
              <a:t>Geography</a:t>
            </a:r>
            <a:r>
              <a:rPr lang="it-IT" sz="3600" dirty="0"/>
              <a:t> (0460) (1 ora) </a:t>
            </a:r>
          </a:p>
        </p:txBody>
      </p:sp>
      <p:sp>
        <p:nvSpPr>
          <p:cNvPr id="3" name="Segnaposto contenuto 2"/>
          <p:cNvSpPr>
            <a:spLocks noGrp="1"/>
          </p:cNvSpPr>
          <p:nvPr>
            <p:ph idx="1"/>
          </p:nvPr>
        </p:nvSpPr>
        <p:spPr>
          <a:xfrm>
            <a:off x="0" y="1412776"/>
            <a:ext cx="4283968" cy="5445224"/>
          </a:xfrm>
        </p:spPr>
        <p:txBody>
          <a:bodyPr>
            <a:normAutofit/>
          </a:bodyPr>
          <a:lstStyle/>
          <a:p>
            <a:pPr lvl="0"/>
            <a:r>
              <a:rPr lang="it-IT" dirty="0"/>
              <a:t> Un’ora a settimana di </a:t>
            </a:r>
            <a:r>
              <a:rPr lang="it-IT" b="1" dirty="0" err="1"/>
              <a:t>Geography</a:t>
            </a:r>
            <a:r>
              <a:rPr lang="it-IT" dirty="0"/>
              <a:t> </a:t>
            </a:r>
            <a:r>
              <a:rPr lang="it-IT" dirty="0" smtClean="0"/>
              <a:t>con docente </a:t>
            </a:r>
            <a:r>
              <a:rPr lang="it-IT" dirty="0"/>
              <a:t>madrelingua (Ilaria Paresce)</a:t>
            </a:r>
          </a:p>
          <a:p>
            <a:pPr lvl="0"/>
            <a:endParaRPr lang="it-IT" dirty="0"/>
          </a:p>
          <a:p>
            <a:pPr lvl="0"/>
            <a:r>
              <a:rPr lang="it-IT" dirty="0" smtClean="0"/>
              <a:t>Altre tre </a:t>
            </a:r>
            <a:r>
              <a:rPr lang="it-IT" dirty="0"/>
              <a:t>ore sono dedicate al programma di </a:t>
            </a:r>
            <a:r>
              <a:rPr lang="it-IT" b="1" dirty="0"/>
              <a:t>storia e geografia  </a:t>
            </a:r>
            <a:r>
              <a:rPr lang="it-IT" dirty="0"/>
              <a:t>del curriculum italiano </a:t>
            </a:r>
          </a:p>
        </p:txBody>
      </p:sp>
    </p:spTree>
    <p:extLst>
      <p:ext uri="{BB962C8B-B14F-4D97-AF65-F5344CB8AC3E}">
        <p14:creationId xmlns:p14="http://schemas.microsoft.com/office/powerpoint/2010/main" val="3123700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4. SCIENZE – BIOLOGY (0610)</a:t>
            </a:r>
          </a:p>
        </p:txBody>
      </p:sp>
      <p:sp>
        <p:nvSpPr>
          <p:cNvPr id="3" name="Rettangolo 2"/>
          <p:cNvSpPr/>
          <p:nvPr/>
        </p:nvSpPr>
        <p:spPr>
          <a:xfrm>
            <a:off x="-1" y="1359942"/>
            <a:ext cx="4139953" cy="6186309"/>
          </a:xfrm>
          <a:prstGeom prst="rect">
            <a:avLst/>
          </a:prstGeom>
        </p:spPr>
        <p:txBody>
          <a:bodyPr wrap="square">
            <a:spAutoFit/>
          </a:bodyPr>
          <a:lstStyle/>
          <a:p>
            <a:pPr marL="285750" lvl="0" indent="-285750">
              <a:buFont typeface="Arial" panose="020B0604020202020204" pitchFamily="34" charset="0"/>
              <a:buChar char="•"/>
            </a:pPr>
            <a:r>
              <a:rPr lang="it-IT" sz="3600" dirty="0" smtClean="0"/>
              <a:t>Secondo e terzo anno: 1 ora per il programma </a:t>
            </a:r>
            <a:r>
              <a:rPr lang="it-IT" sz="3600" dirty="0"/>
              <a:t>italiano  </a:t>
            </a:r>
          </a:p>
          <a:p>
            <a:pPr marL="285750" lvl="0" indent="-285750">
              <a:buFont typeface="Arial" panose="020B0604020202020204" pitchFamily="34" charset="0"/>
              <a:buChar char="•"/>
            </a:pPr>
            <a:endParaRPr lang="it-IT" sz="3600" dirty="0"/>
          </a:p>
          <a:p>
            <a:pPr marL="285750" indent="-285750">
              <a:buFont typeface="Arial" panose="020B0604020202020204" pitchFamily="34" charset="0"/>
              <a:buChar char="•"/>
            </a:pPr>
            <a:r>
              <a:rPr lang="it-IT" sz="2800" dirty="0"/>
              <a:t>2 ore: compresenza tra insegnante italiana, Marina </a:t>
            </a:r>
            <a:r>
              <a:rPr lang="it-IT" sz="2800" dirty="0" err="1"/>
              <a:t>Pescarmona</a:t>
            </a:r>
            <a:r>
              <a:rPr lang="it-IT" sz="2800" dirty="0"/>
              <a:t>, Ilaria </a:t>
            </a:r>
            <a:r>
              <a:rPr lang="it-IT" sz="2800" dirty="0" err="1"/>
              <a:t>Paresce</a:t>
            </a:r>
            <a:r>
              <a:rPr lang="it-IT" sz="2800" dirty="0"/>
              <a:t> (madrelingua inglese) e James Marchetti (madrelingua inglese), responsabile di laboratorio  </a:t>
            </a:r>
            <a:endParaRPr lang="it-IT" sz="4000" dirty="0"/>
          </a:p>
        </p:txBody>
      </p:sp>
      <p:pic>
        <p:nvPicPr>
          <p:cNvPr id="6" name="Segnaposto contenuto 5"/>
          <p:cNvPicPr>
            <a:picLocks noGrp="1" noChangeAspect="1"/>
          </p:cNvPicPr>
          <p:nvPr>
            <p:ph idx="1"/>
          </p:nvPr>
        </p:nvPicPr>
        <p:blipFill>
          <a:blip r:embed="rId2"/>
          <a:srcRect t="11163" b="11163"/>
          <a:stretch>
            <a:fillRect/>
          </a:stretch>
        </p:blipFill>
        <p:spPr>
          <a:xfrm>
            <a:off x="4029912" y="1988840"/>
            <a:ext cx="4885489" cy="4824536"/>
          </a:xfrm>
        </p:spPr>
      </p:pic>
    </p:spTree>
    <p:extLst>
      <p:ext uri="{BB962C8B-B14F-4D97-AF65-F5344CB8AC3E}">
        <p14:creationId xmlns:p14="http://schemas.microsoft.com/office/powerpoint/2010/main" val="70097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 y="76200"/>
            <a:ext cx="9036495" cy="1143000"/>
          </a:xfrm>
        </p:spPr>
        <p:txBody>
          <a:bodyPr>
            <a:noAutofit/>
          </a:bodyPr>
          <a:lstStyle/>
          <a:p>
            <a:r>
              <a:rPr lang="it-IT" sz="3200" dirty="0" smtClean="0"/>
              <a:t>A/S- English </a:t>
            </a:r>
            <a:r>
              <a:rPr lang="it-IT" sz="3200" dirty="0"/>
              <a:t>Literature nel </a:t>
            </a:r>
            <a:r>
              <a:rPr lang="it-IT" sz="3200" dirty="0" smtClean="0"/>
              <a:t>Triennio del Classico </a:t>
            </a:r>
            <a:endParaRPr lang="it-IT" sz="3200" dirty="0"/>
          </a:p>
        </p:txBody>
      </p:sp>
      <p:sp>
        <p:nvSpPr>
          <p:cNvPr id="3" name="Segnaposto contenuto 2"/>
          <p:cNvSpPr>
            <a:spLocks noGrp="1"/>
          </p:cNvSpPr>
          <p:nvPr>
            <p:ph idx="1"/>
          </p:nvPr>
        </p:nvSpPr>
        <p:spPr>
          <a:xfrm>
            <a:off x="1" y="2060848"/>
            <a:ext cx="4139951" cy="4797152"/>
          </a:xfrm>
        </p:spPr>
        <p:txBody>
          <a:bodyPr>
            <a:noAutofit/>
          </a:bodyPr>
          <a:lstStyle/>
          <a:p>
            <a:pPr lvl="1"/>
            <a:r>
              <a:rPr lang="it-IT" sz="3200" b="1" dirty="0"/>
              <a:t>AS </a:t>
            </a:r>
            <a:r>
              <a:rPr lang="it-IT" sz="3200" b="1" dirty="0" err="1"/>
              <a:t>level</a:t>
            </a:r>
            <a:r>
              <a:rPr lang="it-IT" sz="3200" b="1" dirty="0"/>
              <a:t> </a:t>
            </a:r>
            <a:r>
              <a:rPr lang="it-IT" sz="3200" dirty="0"/>
              <a:t>in </a:t>
            </a:r>
            <a:r>
              <a:rPr lang="it-IT" sz="3200" b="1" dirty="0"/>
              <a:t>English Literature </a:t>
            </a:r>
            <a:r>
              <a:rPr lang="it-IT" sz="3200" dirty="0"/>
              <a:t>(9695) (prof. M. Grazia </a:t>
            </a:r>
            <a:r>
              <a:rPr lang="it-IT" sz="3200" dirty="0" err="1"/>
              <a:t>Tonetto</a:t>
            </a:r>
            <a:r>
              <a:rPr lang="it-IT" sz="3200" dirty="0"/>
              <a:t>)</a:t>
            </a:r>
          </a:p>
        </p:txBody>
      </p:sp>
      <p:pic>
        <p:nvPicPr>
          <p:cNvPr id="5" name="Immagine 4"/>
          <p:cNvPicPr>
            <a:picLocks noChangeAspect="1"/>
          </p:cNvPicPr>
          <p:nvPr/>
        </p:nvPicPr>
        <p:blipFill>
          <a:blip r:embed="rId2"/>
          <a:stretch>
            <a:fillRect/>
          </a:stretch>
        </p:blipFill>
        <p:spPr>
          <a:xfrm>
            <a:off x="4211960" y="2060848"/>
            <a:ext cx="4951560" cy="4536504"/>
          </a:xfrm>
          <a:prstGeom prst="rect">
            <a:avLst/>
          </a:prstGeom>
        </p:spPr>
      </p:pic>
    </p:spTree>
    <p:extLst>
      <p:ext uri="{BB962C8B-B14F-4D97-AF65-F5344CB8AC3E}">
        <p14:creationId xmlns:p14="http://schemas.microsoft.com/office/powerpoint/2010/main" val="13452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SEZIONE INTERNAZIONALE del Liceo Scientifico (sez. B)</a:t>
            </a:r>
          </a:p>
        </p:txBody>
      </p:sp>
      <p:sp>
        <p:nvSpPr>
          <p:cNvPr id="3" name="Segnaposto contenuto 2"/>
          <p:cNvSpPr>
            <a:spLocks noGrp="1"/>
          </p:cNvSpPr>
          <p:nvPr>
            <p:ph idx="1"/>
          </p:nvPr>
        </p:nvSpPr>
        <p:spPr/>
        <p:txBody>
          <a:bodyPr/>
          <a:lstStyle/>
          <a:p>
            <a:r>
              <a:rPr lang="it-IT" dirty="0"/>
              <a:t>Le materie IGCSE che vengono insegnate durante</a:t>
            </a:r>
            <a:br>
              <a:rPr lang="it-IT" dirty="0"/>
            </a:br>
            <a:r>
              <a:rPr lang="it-IT" dirty="0"/>
              <a:t>l’orario scolastico sono:</a:t>
            </a:r>
          </a:p>
          <a:p>
            <a:endParaRPr lang="it-IT" dirty="0"/>
          </a:p>
          <a:p>
            <a:pPr marL="514350" indent="-514350">
              <a:buFont typeface="+mj-lt"/>
              <a:buAutoNum type="arabicPeriod"/>
            </a:pPr>
            <a:r>
              <a:rPr lang="it-IT" dirty="0"/>
              <a:t>English </a:t>
            </a:r>
            <a:r>
              <a:rPr lang="it-IT" dirty="0" err="1"/>
              <a:t>as</a:t>
            </a:r>
            <a:r>
              <a:rPr lang="it-IT" dirty="0"/>
              <a:t> a Second Language</a:t>
            </a:r>
          </a:p>
          <a:p>
            <a:pPr marL="514350" indent="-514350">
              <a:buFont typeface="+mj-lt"/>
              <a:buAutoNum type="arabicPeriod"/>
            </a:pPr>
            <a:r>
              <a:rPr lang="it-IT" dirty="0" err="1" smtClean="0"/>
              <a:t>Physics</a:t>
            </a:r>
            <a:r>
              <a:rPr lang="it-IT" dirty="0" smtClean="0"/>
              <a:t> (dal 2017-18) - </a:t>
            </a:r>
            <a:r>
              <a:rPr lang="it-IT" dirty="0" err="1" smtClean="0"/>
              <a:t>Geography</a:t>
            </a:r>
            <a:r>
              <a:rPr lang="it-IT" dirty="0" smtClean="0"/>
              <a:t>(2° anno)</a:t>
            </a:r>
            <a:endParaRPr lang="it-IT" dirty="0"/>
          </a:p>
          <a:p>
            <a:pPr marL="514350" indent="-514350">
              <a:buFont typeface="+mj-lt"/>
              <a:buAutoNum type="arabicPeriod"/>
            </a:pPr>
            <a:r>
              <a:rPr lang="it-IT" dirty="0" err="1"/>
              <a:t>Mathematics</a:t>
            </a:r>
            <a:endParaRPr lang="it-IT" dirty="0"/>
          </a:p>
          <a:p>
            <a:pPr marL="514350" indent="-514350">
              <a:buFont typeface="+mj-lt"/>
              <a:buAutoNum type="arabicPeriod"/>
            </a:pPr>
            <a:r>
              <a:rPr lang="it-IT" dirty="0" err="1"/>
              <a:t>Biology</a:t>
            </a:r>
            <a:endParaRPr lang="it-IT" dirty="0"/>
          </a:p>
          <a:p>
            <a:pPr marL="514350" indent="-514350">
              <a:buFont typeface="+mj-lt"/>
              <a:buAutoNum type="arabicPeriod"/>
            </a:pPr>
            <a:r>
              <a:rPr lang="it-IT" dirty="0" err="1"/>
              <a:t>Chemistry</a:t>
            </a:r>
            <a:endParaRPr lang="it-IT" dirty="0"/>
          </a:p>
          <a:p>
            <a:endParaRPr lang="it-IT" dirty="0"/>
          </a:p>
        </p:txBody>
      </p:sp>
      <p:pic>
        <p:nvPicPr>
          <p:cNvPr id="4" name="Immagine 3"/>
          <p:cNvPicPr>
            <a:picLocks noChangeAspect="1"/>
          </p:cNvPicPr>
          <p:nvPr/>
        </p:nvPicPr>
        <p:blipFill>
          <a:blip r:embed="rId2"/>
          <a:stretch>
            <a:fillRect/>
          </a:stretch>
        </p:blipFill>
        <p:spPr>
          <a:xfrm>
            <a:off x="5580112" y="4509120"/>
            <a:ext cx="3563888" cy="1484784"/>
          </a:xfrm>
          <a:prstGeom prst="rect">
            <a:avLst/>
          </a:prstGeom>
        </p:spPr>
      </p:pic>
    </p:spTree>
    <p:extLst>
      <p:ext uri="{BB962C8B-B14F-4D97-AF65-F5344CB8AC3E}">
        <p14:creationId xmlns:p14="http://schemas.microsoft.com/office/powerpoint/2010/main" val="24471699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28600" y="76200"/>
            <a:ext cx="8807896" cy="1143000"/>
          </a:xfrm>
        </p:spPr>
        <p:txBody>
          <a:bodyPr>
            <a:noAutofit/>
          </a:bodyPr>
          <a:lstStyle/>
          <a:p>
            <a:r>
              <a:rPr lang="it-IT" sz="6600" dirty="0"/>
              <a:t>2. </a:t>
            </a:r>
            <a:r>
              <a:rPr lang="it-IT" sz="6600" dirty="0" err="1" smtClean="0"/>
              <a:t>Geography</a:t>
            </a:r>
            <a:r>
              <a:rPr lang="it-IT" sz="6600" dirty="0" smtClean="0"/>
              <a:t> </a:t>
            </a:r>
            <a:r>
              <a:rPr lang="it-IT" sz="2800" dirty="0" smtClean="0"/>
              <a:t>(termina con il 2017-18</a:t>
            </a:r>
            <a:endParaRPr lang="it-IT" sz="2800" dirty="0"/>
          </a:p>
        </p:txBody>
      </p:sp>
      <p:sp>
        <p:nvSpPr>
          <p:cNvPr id="3" name="Segnaposto contenuto 2"/>
          <p:cNvSpPr>
            <a:spLocks noGrp="1"/>
          </p:cNvSpPr>
          <p:nvPr>
            <p:ph idx="1"/>
          </p:nvPr>
        </p:nvSpPr>
        <p:spPr>
          <a:xfrm>
            <a:off x="3851920" y="1403874"/>
            <a:ext cx="5063480" cy="5454126"/>
          </a:xfrm>
        </p:spPr>
        <p:txBody>
          <a:bodyPr>
            <a:normAutofit fontScale="85000" lnSpcReduction="10000"/>
          </a:bodyPr>
          <a:lstStyle/>
          <a:p>
            <a:pPr marL="0" lvl="0" indent="0">
              <a:buNone/>
            </a:pPr>
            <a:r>
              <a:rPr lang="it-IT" dirty="0"/>
              <a:t> </a:t>
            </a:r>
          </a:p>
          <a:p>
            <a:pPr lvl="0"/>
            <a:r>
              <a:rPr lang="it-IT" dirty="0" smtClean="0"/>
              <a:t>Solo nelle seconde classi a completamento del percorso. Dal 2017-18 nella Prima Classe viene sostituita da </a:t>
            </a:r>
            <a:r>
              <a:rPr lang="it-IT" dirty="0" err="1" smtClean="0"/>
              <a:t>Physics</a:t>
            </a:r>
            <a:endParaRPr lang="it-IT" dirty="0" smtClean="0"/>
          </a:p>
          <a:p>
            <a:pPr lvl="0"/>
            <a:r>
              <a:rPr lang="it-IT" dirty="0" smtClean="0"/>
              <a:t>Un’ora </a:t>
            </a:r>
            <a:r>
              <a:rPr lang="it-IT" dirty="0"/>
              <a:t>a settimana di </a:t>
            </a:r>
            <a:r>
              <a:rPr lang="it-IT" dirty="0" smtClean="0"/>
              <a:t>in </a:t>
            </a:r>
            <a:r>
              <a:rPr lang="it-IT" dirty="0"/>
              <a:t/>
            </a:r>
            <a:br>
              <a:rPr lang="it-IT" dirty="0"/>
            </a:br>
            <a:r>
              <a:rPr lang="it-IT" dirty="0"/>
              <a:t>compresenza docente </a:t>
            </a:r>
            <a:r>
              <a:rPr lang="it-IT" dirty="0" smtClean="0"/>
              <a:t>italiano </a:t>
            </a:r>
            <a:r>
              <a:rPr lang="it-IT" dirty="0"/>
              <a:t>e docente </a:t>
            </a:r>
            <a:r>
              <a:rPr lang="it-IT" dirty="0" smtClean="0"/>
              <a:t>madrelingua</a:t>
            </a:r>
            <a:endParaRPr lang="it-IT" dirty="0"/>
          </a:p>
          <a:p>
            <a:pPr lvl="0"/>
            <a:r>
              <a:rPr lang="it-IT" dirty="0"/>
              <a:t>Due ore settimanali dedicate ai programmi di </a:t>
            </a:r>
            <a:r>
              <a:rPr lang="it-IT" b="1" dirty="0"/>
              <a:t>storia e geografia </a:t>
            </a:r>
            <a:r>
              <a:rPr lang="it-IT" dirty="0"/>
              <a:t>previsti dal curriculum italiano </a:t>
            </a:r>
          </a:p>
          <a:p>
            <a:endParaRPr lang="it-IT" dirty="0"/>
          </a:p>
        </p:txBody>
      </p:sp>
      <p:pic>
        <p:nvPicPr>
          <p:cNvPr id="4" name="Immagine 3"/>
          <p:cNvPicPr>
            <a:picLocks noChangeAspect="1"/>
          </p:cNvPicPr>
          <p:nvPr/>
        </p:nvPicPr>
        <p:blipFill>
          <a:blip r:embed="rId2"/>
          <a:stretch>
            <a:fillRect/>
          </a:stretch>
        </p:blipFill>
        <p:spPr>
          <a:xfrm>
            <a:off x="0" y="1700808"/>
            <a:ext cx="3750114" cy="5157192"/>
          </a:xfrm>
          <a:prstGeom prst="rect">
            <a:avLst/>
          </a:prstGeom>
        </p:spPr>
      </p:pic>
    </p:spTree>
    <p:extLst>
      <p:ext uri="{BB962C8B-B14F-4D97-AF65-F5344CB8AC3E}">
        <p14:creationId xmlns:p14="http://schemas.microsoft.com/office/powerpoint/2010/main" val="199355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5231472" y="1268760"/>
            <a:ext cx="3911352" cy="5423741"/>
          </a:xfrm>
          <a:prstGeom prst="rect">
            <a:avLst/>
          </a:prstGeom>
        </p:spPr>
      </p:pic>
      <p:sp>
        <p:nvSpPr>
          <p:cNvPr id="2" name="Titolo 1"/>
          <p:cNvSpPr>
            <a:spLocks noGrp="1"/>
          </p:cNvSpPr>
          <p:nvPr>
            <p:ph type="title"/>
          </p:nvPr>
        </p:nvSpPr>
        <p:spPr>
          <a:xfrm>
            <a:off x="228600" y="76200"/>
            <a:ext cx="8663880" cy="1143000"/>
          </a:xfrm>
        </p:spPr>
        <p:txBody>
          <a:bodyPr>
            <a:normAutofit fontScale="90000"/>
          </a:bodyPr>
          <a:lstStyle/>
          <a:p>
            <a:r>
              <a:rPr lang="it-IT" sz="5400" dirty="0" smtClean="0"/>
              <a:t>2</a:t>
            </a:r>
            <a:r>
              <a:rPr lang="it-IT" sz="5400" dirty="0" smtClean="0"/>
              <a:t>.  </a:t>
            </a:r>
            <a:r>
              <a:rPr lang="it-IT" sz="5400" dirty="0" smtClean="0"/>
              <a:t>PHYSICS (0625</a:t>
            </a:r>
            <a:r>
              <a:rPr lang="it-IT" sz="5400" dirty="0" smtClean="0"/>
              <a:t>) </a:t>
            </a:r>
            <a:r>
              <a:rPr lang="it-IT" sz="3600" dirty="0" smtClean="0"/>
              <a:t>Inizia nel 2017-18</a:t>
            </a:r>
            <a:endParaRPr lang="it-IT" dirty="0"/>
          </a:p>
        </p:txBody>
      </p:sp>
      <p:sp>
        <p:nvSpPr>
          <p:cNvPr id="3" name="Segnaposto contenuto 2"/>
          <p:cNvSpPr>
            <a:spLocks noGrp="1"/>
          </p:cNvSpPr>
          <p:nvPr>
            <p:ph idx="1"/>
          </p:nvPr>
        </p:nvSpPr>
        <p:spPr>
          <a:xfrm>
            <a:off x="228600" y="1403874"/>
            <a:ext cx="3983360" cy="4876800"/>
          </a:xfrm>
        </p:spPr>
        <p:txBody>
          <a:bodyPr/>
          <a:lstStyle/>
          <a:p>
            <a:pPr marL="0" indent="0">
              <a:buNone/>
            </a:pPr>
            <a:r>
              <a:rPr lang="it-IT" dirty="0" smtClean="0"/>
              <a:t>Dal </a:t>
            </a:r>
            <a:r>
              <a:rPr lang="it-IT" dirty="0" smtClean="0"/>
              <a:t>2017-18 sostituisce </a:t>
            </a:r>
            <a:r>
              <a:rPr lang="it-IT" dirty="0" err="1" smtClean="0"/>
              <a:t>Geography</a:t>
            </a:r>
            <a:r>
              <a:rPr lang="it-IT" dirty="0" smtClean="0"/>
              <a:t/>
            </a:r>
            <a:br>
              <a:rPr lang="it-IT" dirty="0" smtClean="0"/>
            </a:br>
            <a:endParaRPr lang="it-IT" dirty="0" smtClean="0"/>
          </a:p>
          <a:p>
            <a:pPr marL="0" indent="0">
              <a:buNone/>
            </a:pPr>
            <a:r>
              <a:rPr lang="it-IT" dirty="0" smtClean="0"/>
              <a:t>Una delle due ore curricolari: compresenza di docente titolare e docente specifico C2</a:t>
            </a:r>
            <a:endParaRPr lang="it-IT" dirty="0"/>
          </a:p>
        </p:txBody>
      </p:sp>
    </p:spTree>
    <p:extLst>
      <p:ext uri="{BB962C8B-B14F-4D97-AF65-F5344CB8AC3E}">
        <p14:creationId xmlns:p14="http://schemas.microsoft.com/office/powerpoint/2010/main" val="40084432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8000" dirty="0"/>
              <a:t>3</a:t>
            </a:r>
            <a:r>
              <a:rPr lang="it-IT" sz="8000" dirty="0" smtClean="0"/>
              <a:t>. </a:t>
            </a:r>
            <a:r>
              <a:rPr lang="it-IT" sz="8000" dirty="0" err="1"/>
              <a:t>Mathematics</a:t>
            </a:r>
            <a:endParaRPr lang="it-IT" sz="8000" dirty="0"/>
          </a:p>
        </p:txBody>
      </p:sp>
      <p:sp>
        <p:nvSpPr>
          <p:cNvPr id="3" name="Segnaposto contenuto 2"/>
          <p:cNvSpPr>
            <a:spLocks noGrp="1"/>
          </p:cNvSpPr>
          <p:nvPr>
            <p:ph idx="1"/>
          </p:nvPr>
        </p:nvSpPr>
        <p:spPr>
          <a:xfrm>
            <a:off x="228600" y="1403874"/>
            <a:ext cx="4631432" cy="5265486"/>
          </a:xfrm>
        </p:spPr>
        <p:txBody>
          <a:bodyPr>
            <a:normAutofit/>
          </a:bodyPr>
          <a:lstStyle/>
          <a:p>
            <a:endParaRPr lang="it-IT" dirty="0"/>
          </a:p>
          <a:p>
            <a:r>
              <a:rPr lang="it-IT" dirty="0"/>
              <a:t>Un’ora a settimana, tra le cinque curriculari.</a:t>
            </a:r>
          </a:p>
          <a:p>
            <a:endParaRPr lang="it-IT" dirty="0"/>
          </a:p>
          <a:p>
            <a:r>
              <a:rPr lang="it-IT" dirty="0"/>
              <a:t>Viene insegnata da un docente di matematica  italiano con certificazione C2, </a:t>
            </a:r>
            <a:r>
              <a:rPr lang="it-IT" dirty="0" smtClean="0"/>
              <a:t>in </a:t>
            </a:r>
            <a:r>
              <a:rPr lang="it-IT" dirty="0"/>
              <a:t>compresenza con </a:t>
            </a:r>
            <a:r>
              <a:rPr lang="it-IT" dirty="0" smtClean="0"/>
              <a:t>il </a:t>
            </a:r>
            <a:r>
              <a:rPr lang="it-IT" dirty="0"/>
              <a:t>docente </a:t>
            </a:r>
            <a:r>
              <a:rPr lang="it-IT" dirty="0" smtClean="0"/>
              <a:t>titolare</a:t>
            </a:r>
            <a:endParaRPr lang="it-IT" dirty="0"/>
          </a:p>
          <a:p>
            <a:pPr marL="0" indent="0">
              <a:buNone/>
            </a:pPr>
            <a:endParaRPr lang="it-IT" dirty="0"/>
          </a:p>
        </p:txBody>
      </p:sp>
      <p:pic>
        <p:nvPicPr>
          <p:cNvPr id="4" name="Immagine 3"/>
          <p:cNvPicPr>
            <a:picLocks noChangeAspect="1"/>
          </p:cNvPicPr>
          <p:nvPr/>
        </p:nvPicPr>
        <p:blipFill>
          <a:blip r:embed="rId2"/>
          <a:stretch>
            <a:fillRect/>
          </a:stretch>
        </p:blipFill>
        <p:spPr>
          <a:xfrm>
            <a:off x="5150890" y="1844824"/>
            <a:ext cx="3855888" cy="4858419"/>
          </a:xfrm>
          <a:prstGeom prst="rect">
            <a:avLst/>
          </a:prstGeom>
        </p:spPr>
      </p:pic>
    </p:spTree>
    <p:extLst>
      <p:ext uri="{BB962C8B-B14F-4D97-AF65-F5344CB8AC3E}">
        <p14:creationId xmlns:p14="http://schemas.microsoft.com/office/powerpoint/2010/main" val="343197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3"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 calcmode="lin" valueType="num">
                                      <p:cBhvr additive="base">
                                        <p:cTn id="18"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76200"/>
            <a:ext cx="9080718" cy="1143000"/>
          </a:xfrm>
        </p:spPr>
        <p:txBody>
          <a:bodyPr>
            <a:noAutofit/>
          </a:bodyPr>
          <a:lstStyle/>
          <a:p>
            <a:r>
              <a:rPr lang="it-IT" sz="6600" dirty="0" smtClean="0"/>
              <a:t>A/S </a:t>
            </a:r>
            <a:r>
              <a:rPr lang="it-IT" sz="6600" dirty="0" err="1" smtClean="0"/>
              <a:t>Mathematics</a:t>
            </a:r>
            <a:r>
              <a:rPr lang="it-IT" sz="6600" dirty="0" smtClean="0"/>
              <a:t> </a:t>
            </a:r>
            <a:r>
              <a:rPr lang="it-IT" sz="3600" dirty="0" smtClean="0"/>
              <a:t>(L. Scientifico)</a:t>
            </a:r>
            <a:endParaRPr lang="it-IT" sz="3600" dirty="0"/>
          </a:p>
        </p:txBody>
      </p:sp>
      <p:sp>
        <p:nvSpPr>
          <p:cNvPr id="3" name="Segnaposto contenuto 2"/>
          <p:cNvSpPr>
            <a:spLocks noGrp="1"/>
          </p:cNvSpPr>
          <p:nvPr>
            <p:ph idx="1"/>
          </p:nvPr>
        </p:nvSpPr>
        <p:spPr>
          <a:xfrm>
            <a:off x="228600" y="1403874"/>
            <a:ext cx="4127376" cy="5265486"/>
          </a:xfrm>
        </p:spPr>
        <p:txBody>
          <a:bodyPr>
            <a:normAutofit fontScale="92500" lnSpcReduction="10000"/>
          </a:bodyPr>
          <a:lstStyle/>
          <a:p>
            <a:endParaRPr lang="it-IT" dirty="0"/>
          </a:p>
          <a:p>
            <a:r>
              <a:rPr lang="it-IT" dirty="0"/>
              <a:t>Il percorso prosegue nel Triennio</a:t>
            </a:r>
          </a:p>
          <a:p>
            <a:r>
              <a:rPr lang="it-IT" dirty="0"/>
              <a:t>La sezione ha 5 ore di Matematica (una in più)</a:t>
            </a:r>
          </a:p>
          <a:p>
            <a:endParaRPr lang="it-IT" dirty="0"/>
          </a:p>
          <a:p>
            <a:r>
              <a:rPr lang="it-IT" dirty="0"/>
              <a:t>Docente di matematica  italiano </a:t>
            </a:r>
            <a:r>
              <a:rPr lang="it-IT" dirty="0" smtClean="0"/>
              <a:t>C2</a:t>
            </a:r>
            <a:r>
              <a:rPr lang="it-IT" dirty="0"/>
              <a:t>, </a:t>
            </a:r>
            <a:r>
              <a:rPr lang="it-IT" dirty="0" smtClean="0"/>
              <a:t>in compresenza con titolare curricolare</a:t>
            </a:r>
            <a:endParaRPr lang="it-IT" dirty="0"/>
          </a:p>
        </p:txBody>
      </p:sp>
      <p:pic>
        <p:nvPicPr>
          <p:cNvPr id="5" name="Immagine 4"/>
          <p:cNvPicPr>
            <a:picLocks noChangeAspect="1"/>
          </p:cNvPicPr>
          <p:nvPr/>
        </p:nvPicPr>
        <p:blipFill>
          <a:blip r:embed="rId2"/>
          <a:stretch>
            <a:fillRect/>
          </a:stretch>
        </p:blipFill>
        <p:spPr>
          <a:xfrm>
            <a:off x="4572000" y="2348880"/>
            <a:ext cx="4508718" cy="3888432"/>
          </a:xfrm>
          <a:prstGeom prst="rect">
            <a:avLst/>
          </a:prstGeom>
        </p:spPr>
      </p:pic>
    </p:spTree>
    <p:extLst>
      <p:ext uri="{BB962C8B-B14F-4D97-AF65-F5344CB8AC3E}">
        <p14:creationId xmlns:p14="http://schemas.microsoft.com/office/powerpoint/2010/main" val="204851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3"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3"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 calcmode="lin" valueType="num">
                                      <p:cBhvr additive="base">
                                        <p:cTn id="24"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it-IT" sz="6000" dirty="0"/>
              <a:t>National curriculum</a:t>
            </a:r>
          </a:p>
        </p:txBody>
      </p:sp>
      <p:pic>
        <p:nvPicPr>
          <p:cNvPr id="4" name="Immagine 3"/>
          <p:cNvPicPr>
            <a:picLocks noChangeAspect="1"/>
          </p:cNvPicPr>
          <p:nvPr/>
        </p:nvPicPr>
        <p:blipFill>
          <a:blip r:embed="rId2"/>
          <a:stretch>
            <a:fillRect/>
          </a:stretch>
        </p:blipFill>
        <p:spPr>
          <a:xfrm>
            <a:off x="9846" y="5013176"/>
            <a:ext cx="9134154" cy="1844824"/>
          </a:xfrm>
          <a:prstGeom prst="rect">
            <a:avLst/>
          </a:prstGeom>
        </p:spPr>
      </p:pic>
      <p:sp>
        <p:nvSpPr>
          <p:cNvPr id="3" name="Segnaposto contenuto 2"/>
          <p:cNvSpPr>
            <a:spLocks noGrp="1"/>
          </p:cNvSpPr>
          <p:nvPr>
            <p:ph idx="1"/>
          </p:nvPr>
        </p:nvSpPr>
        <p:spPr>
          <a:xfrm>
            <a:off x="9846" y="1700808"/>
            <a:ext cx="9134154" cy="3456384"/>
          </a:xfrm>
        </p:spPr>
        <p:txBody>
          <a:bodyPr>
            <a:normAutofit lnSpcReduction="10000"/>
          </a:bodyPr>
          <a:lstStyle/>
          <a:p>
            <a:r>
              <a:rPr lang="it-IT" sz="2800" i="1" dirty="0"/>
              <a:t>La scuola dell’obbligo è tenuta ad aderire ad un programma di studi chiamato “National Curriculum”, che praticamente indica le materie da insegnare, il livello che ci si aspetta che gli alunni raggiungano per ogni materia, e come gli alunni devono essere valutati. </a:t>
            </a:r>
          </a:p>
          <a:p>
            <a:endParaRPr lang="it-IT" sz="2800" i="1" dirty="0"/>
          </a:p>
          <a:p>
            <a:r>
              <a:rPr lang="it-IT" sz="2800" i="1" dirty="0"/>
              <a:t>All’interno del National Curriculum, le scuole sono lasciate libere di organizzare la loro attività didattica.</a:t>
            </a:r>
          </a:p>
          <a:p>
            <a:endParaRPr lang="it-IT" sz="2800" dirty="0"/>
          </a:p>
        </p:txBody>
      </p:sp>
    </p:spTree>
    <p:extLst>
      <p:ext uri="{BB962C8B-B14F-4D97-AF65-F5344CB8AC3E}">
        <p14:creationId xmlns:p14="http://schemas.microsoft.com/office/powerpoint/2010/main" val="43396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7200" dirty="0" smtClean="0"/>
              <a:t>4. </a:t>
            </a:r>
            <a:r>
              <a:rPr lang="it-IT" sz="7200" dirty="0"/>
              <a:t>Scienze- </a:t>
            </a:r>
            <a:r>
              <a:rPr lang="it-IT" sz="7200" dirty="0" err="1"/>
              <a:t>Biology</a:t>
            </a:r>
            <a:endParaRPr lang="it-IT" sz="7200" dirty="0"/>
          </a:p>
        </p:txBody>
      </p:sp>
      <p:sp>
        <p:nvSpPr>
          <p:cNvPr id="3" name="Segnaposto contenuto 2"/>
          <p:cNvSpPr>
            <a:spLocks noGrp="1"/>
          </p:cNvSpPr>
          <p:nvPr>
            <p:ph idx="1"/>
          </p:nvPr>
        </p:nvSpPr>
        <p:spPr>
          <a:xfrm>
            <a:off x="35496" y="1484784"/>
            <a:ext cx="3888432" cy="5184576"/>
          </a:xfrm>
        </p:spPr>
        <p:txBody>
          <a:bodyPr>
            <a:normAutofit fontScale="77500" lnSpcReduction="20000"/>
          </a:bodyPr>
          <a:lstStyle/>
          <a:p>
            <a:pPr marL="285750" lvl="0" indent="-285750"/>
            <a:r>
              <a:rPr lang="it-IT" sz="3900" dirty="0"/>
              <a:t>1 ora: programma italiano  </a:t>
            </a:r>
          </a:p>
          <a:p>
            <a:pPr marL="285750" lvl="0" indent="-285750"/>
            <a:endParaRPr lang="it-IT" sz="3900" dirty="0"/>
          </a:p>
          <a:p>
            <a:pPr marL="285750" indent="-285750"/>
            <a:r>
              <a:rPr lang="it-IT" sz="3900" dirty="0"/>
              <a:t>2 ore: compresenza tra insegnante italiana, Alessandra Cornelli, Ilaria Paresce (madrelingua inglese) James </a:t>
            </a:r>
            <a:r>
              <a:rPr lang="it-IT" sz="3900" dirty="0" smtClean="0"/>
              <a:t>Marchetti,  </a:t>
            </a:r>
            <a:r>
              <a:rPr lang="it-IT" sz="3900" dirty="0"/>
              <a:t>(madrelingua inglese) responsabile di laboratorio</a:t>
            </a:r>
            <a:endParaRPr lang="it-IT" sz="5200" dirty="0"/>
          </a:p>
          <a:p>
            <a:endParaRPr lang="it-IT" dirty="0"/>
          </a:p>
        </p:txBody>
      </p:sp>
      <p:pic>
        <p:nvPicPr>
          <p:cNvPr id="4" name="Segnaposto contenuto 5"/>
          <p:cNvPicPr>
            <a:picLocks noChangeAspect="1"/>
          </p:cNvPicPr>
          <p:nvPr/>
        </p:nvPicPr>
        <p:blipFill>
          <a:blip r:embed="rId2"/>
          <a:srcRect t="11163" b="11163"/>
          <a:stretch>
            <a:fillRect/>
          </a:stretch>
        </p:blipFill>
        <p:spPr>
          <a:xfrm>
            <a:off x="3960939" y="1848720"/>
            <a:ext cx="4954462" cy="4892648"/>
          </a:xfrm>
          <a:prstGeom prst="rect">
            <a:avLst/>
          </a:prstGeom>
        </p:spPr>
      </p:pic>
    </p:spTree>
    <p:extLst>
      <p:ext uri="{BB962C8B-B14F-4D97-AF65-F5344CB8AC3E}">
        <p14:creationId xmlns:p14="http://schemas.microsoft.com/office/powerpoint/2010/main" val="254228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p:cTn id="2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a:stretch>
            <a:fillRect/>
          </a:stretch>
        </p:blipFill>
        <p:spPr>
          <a:xfrm>
            <a:off x="5359432" y="2060848"/>
            <a:ext cx="3782964" cy="4770737"/>
          </a:xfrm>
          <a:prstGeom prst="rect">
            <a:avLst/>
          </a:prstGeom>
        </p:spPr>
      </p:pic>
      <p:sp>
        <p:nvSpPr>
          <p:cNvPr id="2" name="Titolo 1"/>
          <p:cNvSpPr>
            <a:spLocks noGrp="1"/>
          </p:cNvSpPr>
          <p:nvPr>
            <p:ph type="title"/>
          </p:nvPr>
        </p:nvSpPr>
        <p:spPr>
          <a:xfrm>
            <a:off x="0" y="-243408"/>
            <a:ext cx="9142396" cy="1552600"/>
          </a:xfrm>
        </p:spPr>
        <p:txBody>
          <a:bodyPr>
            <a:noAutofit/>
          </a:bodyPr>
          <a:lstStyle/>
          <a:p>
            <a:r>
              <a:rPr lang="it-IT" dirty="0" smtClean="0"/>
              <a:t>5. CHEMISTRY </a:t>
            </a:r>
            <a:r>
              <a:rPr lang="it-IT" dirty="0"/>
              <a:t>(0620</a:t>
            </a:r>
            <a:r>
              <a:rPr lang="it-IT" dirty="0" smtClean="0"/>
              <a:t>) </a:t>
            </a:r>
            <a:r>
              <a:rPr lang="it-IT" sz="2800" dirty="0" smtClean="0"/>
              <a:t>(L. Classico e Scientifico)</a:t>
            </a:r>
            <a:endParaRPr lang="it-IT" dirty="0"/>
          </a:p>
        </p:txBody>
      </p:sp>
      <p:sp>
        <p:nvSpPr>
          <p:cNvPr id="3" name="Segnaposto contenuto 2"/>
          <p:cNvSpPr>
            <a:spLocks noGrp="1"/>
          </p:cNvSpPr>
          <p:nvPr>
            <p:ph idx="1"/>
          </p:nvPr>
        </p:nvSpPr>
        <p:spPr>
          <a:xfrm>
            <a:off x="251520" y="1448780"/>
            <a:ext cx="5040560" cy="5188446"/>
          </a:xfrm>
        </p:spPr>
        <p:txBody>
          <a:bodyPr>
            <a:normAutofit fontScale="77500" lnSpcReduction="20000"/>
          </a:bodyPr>
          <a:lstStyle/>
          <a:p>
            <a:pPr marL="0" indent="0">
              <a:buNone/>
            </a:pPr>
            <a:r>
              <a:rPr lang="it-IT" sz="4400" b="1" dirty="0"/>
              <a:t> </a:t>
            </a:r>
            <a:r>
              <a:rPr lang="it-IT" dirty="0"/>
              <a:t/>
            </a:r>
            <a:br>
              <a:rPr lang="it-IT" dirty="0"/>
            </a:br>
            <a:r>
              <a:rPr lang="it-IT" sz="2800" dirty="0"/>
              <a:t> </a:t>
            </a:r>
            <a:r>
              <a:rPr lang="it-IT" sz="3600" dirty="0"/>
              <a:t>La quinta certificazione IGCSE  </a:t>
            </a:r>
            <a:br>
              <a:rPr lang="it-IT" sz="3600" dirty="0"/>
            </a:br>
            <a:r>
              <a:rPr lang="it-IT" sz="3600" dirty="0" smtClean="0"/>
              <a:t>si raggiunge al terzo </a:t>
            </a:r>
            <a:r>
              <a:rPr lang="it-IT" sz="3600" dirty="0"/>
              <a:t>anno </a:t>
            </a:r>
            <a:r>
              <a:rPr lang="it-IT" sz="3600" dirty="0" smtClean="0"/>
              <a:t>dello </a:t>
            </a:r>
            <a:r>
              <a:rPr lang="it-IT" sz="3600" dirty="0"/>
              <a:t>Scientifico e </a:t>
            </a:r>
            <a:r>
              <a:rPr lang="it-IT" sz="3600" dirty="0" smtClean="0"/>
              <a:t>al quarto </a:t>
            </a:r>
            <a:r>
              <a:rPr lang="it-IT" sz="3600" dirty="0"/>
              <a:t>anno </a:t>
            </a:r>
            <a:r>
              <a:rPr lang="it-IT" sz="3600" dirty="0" smtClean="0"/>
              <a:t>del </a:t>
            </a:r>
            <a:r>
              <a:rPr lang="it-IT" sz="3600" dirty="0"/>
              <a:t>Classico</a:t>
            </a:r>
          </a:p>
          <a:p>
            <a:pPr marL="0" indent="0">
              <a:buNone/>
            </a:pPr>
            <a:endParaRPr lang="it-IT" sz="3600" dirty="0"/>
          </a:p>
          <a:p>
            <a:pPr marL="0" indent="0">
              <a:buNone/>
            </a:pPr>
            <a:r>
              <a:rPr lang="it-IT" sz="3600" dirty="0"/>
              <a:t>All’interno del curriculum di Scienze. Esame alla fine dello stesso anno</a:t>
            </a:r>
          </a:p>
          <a:p>
            <a:r>
              <a:rPr lang="it-IT" sz="3600" u="sng" dirty="0"/>
              <a:t>Docenti</a:t>
            </a:r>
          </a:p>
          <a:p>
            <a:pPr marL="0" indent="0">
              <a:buNone/>
            </a:pPr>
            <a:r>
              <a:rPr lang="it-IT" sz="3600" dirty="0" smtClean="0"/>
              <a:t>Marina </a:t>
            </a:r>
            <a:r>
              <a:rPr lang="it-IT" sz="3600" dirty="0" err="1" smtClean="0"/>
              <a:t>Pescarmona</a:t>
            </a:r>
            <a:r>
              <a:rPr lang="it-IT" sz="3600" dirty="0" smtClean="0"/>
              <a:t> Classico)</a:t>
            </a:r>
          </a:p>
          <a:p>
            <a:pPr marL="0" indent="0">
              <a:buNone/>
            </a:pPr>
            <a:r>
              <a:rPr lang="it-IT" sz="3600" dirty="0" smtClean="0"/>
              <a:t>Alessandra </a:t>
            </a:r>
            <a:r>
              <a:rPr lang="it-IT" sz="3600" dirty="0" err="1" smtClean="0"/>
              <a:t>Cornelli</a:t>
            </a:r>
            <a:r>
              <a:rPr lang="it-IT" sz="3600" dirty="0" smtClean="0"/>
              <a:t> (Scientifico)</a:t>
            </a:r>
            <a:endParaRPr lang="it-IT" sz="3600" dirty="0"/>
          </a:p>
          <a:p>
            <a:pPr marL="0" indent="0">
              <a:buNone/>
            </a:pPr>
            <a:r>
              <a:rPr lang="it-IT" sz="3600" dirty="0" smtClean="0"/>
              <a:t>+ </a:t>
            </a:r>
            <a:r>
              <a:rPr lang="it-IT" sz="2400" dirty="0" smtClean="0"/>
              <a:t>Docente C2: Cecilia </a:t>
            </a:r>
            <a:r>
              <a:rPr lang="it-IT" sz="2400" dirty="0" err="1" smtClean="0"/>
              <a:t>Adrower</a:t>
            </a:r>
            <a:endParaRPr lang="it-IT" sz="2400" dirty="0"/>
          </a:p>
        </p:txBody>
      </p:sp>
    </p:spTree>
    <p:extLst>
      <p:ext uri="{BB962C8B-B14F-4D97-AF65-F5344CB8AC3E}">
        <p14:creationId xmlns:p14="http://schemas.microsoft.com/office/powerpoint/2010/main" val="102430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Il De </a:t>
            </a:r>
            <a:r>
              <a:rPr lang="it-IT" dirty="0" err="1"/>
              <a:t>Merode</a:t>
            </a:r>
            <a:r>
              <a:rPr lang="it-IT" dirty="0"/>
              <a:t> è sede di Esami IGCSE e A/AS Level</a:t>
            </a:r>
          </a:p>
        </p:txBody>
      </p:sp>
      <p:sp>
        <p:nvSpPr>
          <p:cNvPr id="3" name="Segnaposto contenuto 2"/>
          <p:cNvSpPr>
            <a:spLocks noGrp="1"/>
          </p:cNvSpPr>
          <p:nvPr>
            <p:ph idx="1"/>
          </p:nvPr>
        </p:nvSpPr>
        <p:spPr>
          <a:xfrm>
            <a:off x="107504" y="1484783"/>
            <a:ext cx="4608512" cy="5373217"/>
          </a:xfrm>
        </p:spPr>
        <p:txBody>
          <a:bodyPr>
            <a:noAutofit/>
          </a:bodyPr>
          <a:lstStyle/>
          <a:p>
            <a:pPr marL="0" lvl="1" indent="0">
              <a:buNone/>
            </a:pPr>
            <a:r>
              <a:rPr lang="it-IT" sz="3200" dirty="0"/>
              <a:t>Altri corsi optional attivati a scuola:</a:t>
            </a:r>
            <a:endParaRPr lang="it-IT" sz="3600" dirty="0"/>
          </a:p>
          <a:p>
            <a:pPr marL="457200" lvl="1" indent="0">
              <a:buNone/>
            </a:pPr>
            <a:endParaRPr lang="it-IT" sz="3200" dirty="0"/>
          </a:p>
          <a:p>
            <a:pPr marL="342900" lvl="1" indent="-342900">
              <a:buFont typeface="Arial" pitchFamily="34" charset="0"/>
              <a:buChar char="•"/>
            </a:pPr>
            <a:r>
              <a:rPr lang="it-IT" sz="3600" dirty="0">
                <a:solidFill>
                  <a:srgbClr val="FF0000"/>
                </a:solidFill>
              </a:rPr>
              <a:t>French</a:t>
            </a:r>
            <a:r>
              <a:rPr lang="it-IT" sz="3600" dirty="0"/>
              <a:t> </a:t>
            </a:r>
            <a:r>
              <a:rPr lang="it-IT" sz="3600" dirty="0">
                <a:solidFill>
                  <a:srgbClr val="FF0000"/>
                </a:solidFill>
              </a:rPr>
              <a:t>IGCSE </a:t>
            </a:r>
            <a:r>
              <a:rPr lang="it-IT" sz="3200" dirty="0"/>
              <a:t>(0520) </a:t>
            </a:r>
            <a:r>
              <a:rPr lang="it-IT" sz="3600" dirty="0"/>
              <a:t>e </a:t>
            </a:r>
            <a:r>
              <a:rPr lang="it-IT" sz="3600" dirty="0">
                <a:solidFill>
                  <a:srgbClr val="FF0000"/>
                </a:solidFill>
              </a:rPr>
              <a:t>Spanish</a:t>
            </a:r>
            <a:r>
              <a:rPr lang="it-IT" sz="3600" dirty="0"/>
              <a:t> </a:t>
            </a:r>
            <a:r>
              <a:rPr lang="it-IT" sz="3600" dirty="0">
                <a:solidFill>
                  <a:srgbClr val="FF0000"/>
                </a:solidFill>
              </a:rPr>
              <a:t>IGCSE</a:t>
            </a:r>
            <a:r>
              <a:rPr lang="it-IT" sz="3600" dirty="0"/>
              <a:t> </a:t>
            </a:r>
            <a:r>
              <a:rPr lang="it-IT" sz="3200" dirty="0"/>
              <a:t>(0530) </a:t>
            </a:r>
            <a:r>
              <a:rPr lang="it-IT" sz="3600" dirty="0" err="1"/>
              <a:t>as</a:t>
            </a:r>
            <a:r>
              <a:rPr lang="it-IT" sz="3600" dirty="0"/>
              <a:t> </a:t>
            </a:r>
            <a:r>
              <a:rPr lang="it-IT" sz="3600" dirty="0" err="1"/>
              <a:t>foreign</a:t>
            </a:r>
            <a:r>
              <a:rPr lang="it-IT" sz="3600" dirty="0"/>
              <a:t> </a:t>
            </a:r>
            <a:r>
              <a:rPr lang="it-IT" sz="3600" dirty="0" err="1"/>
              <a:t>languages</a:t>
            </a:r>
            <a:endParaRPr lang="it-IT" sz="3600" dirty="0"/>
          </a:p>
        </p:txBody>
      </p:sp>
      <p:pic>
        <p:nvPicPr>
          <p:cNvPr id="4" name="Immagine 3"/>
          <p:cNvPicPr>
            <a:picLocks noChangeAspect="1"/>
          </p:cNvPicPr>
          <p:nvPr/>
        </p:nvPicPr>
        <p:blipFill>
          <a:blip r:embed="rId2"/>
          <a:stretch>
            <a:fillRect/>
          </a:stretch>
        </p:blipFill>
        <p:spPr>
          <a:xfrm>
            <a:off x="5148064" y="1918971"/>
            <a:ext cx="3978002" cy="4931762"/>
          </a:xfrm>
          <a:prstGeom prst="rect">
            <a:avLst/>
          </a:prstGeom>
        </p:spPr>
      </p:pic>
    </p:spTree>
    <p:extLst>
      <p:ext uri="{BB962C8B-B14F-4D97-AF65-F5344CB8AC3E}">
        <p14:creationId xmlns:p14="http://schemas.microsoft.com/office/powerpoint/2010/main" val="289334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a:t>Obiettivo:   </a:t>
            </a:r>
            <a:r>
              <a:rPr lang="it-IT" sz="6600" dirty="0"/>
              <a:t>AS LEVELS</a:t>
            </a:r>
          </a:p>
        </p:txBody>
      </p:sp>
      <p:pic>
        <p:nvPicPr>
          <p:cNvPr id="3" name="Immagine 2"/>
          <p:cNvPicPr>
            <a:picLocks noChangeAspect="1"/>
          </p:cNvPicPr>
          <p:nvPr/>
        </p:nvPicPr>
        <p:blipFill>
          <a:blip r:embed="rId2"/>
          <a:stretch>
            <a:fillRect/>
          </a:stretch>
        </p:blipFill>
        <p:spPr>
          <a:xfrm>
            <a:off x="0" y="1844824"/>
            <a:ext cx="2880320" cy="4032448"/>
          </a:xfrm>
          <a:prstGeom prst="rect">
            <a:avLst/>
          </a:prstGeom>
        </p:spPr>
      </p:pic>
      <p:sp>
        <p:nvSpPr>
          <p:cNvPr id="5" name="Segnaposto contenuto 4"/>
          <p:cNvSpPr>
            <a:spLocks noGrp="1"/>
          </p:cNvSpPr>
          <p:nvPr>
            <p:ph idx="1"/>
          </p:nvPr>
        </p:nvSpPr>
        <p:spPr>
          <a:xfrm>
            <a:off x="2699792" y="1340768"/>
            <a:ext cx="6228184" cy="4435850"/>
          </a:xfrm>
        </p:spPr>
        <p:txBody>
          <a:bodyPr>
            <a:noAutofit/>
          </a:bodyPr>
          <a:lstStyle/>
          <a:p>
            <a:r>
              <a:rPr lang="it-IT" sz="2400" dirty="0"/>
              <a:t>Il programma  A </a:t>
            </a:r>
            <a:r>
              <a:rPr lang="it-IT" sz="2400" dirty="0" err="1"/>
              <a:t>Levels</a:t>
            </a:r>
            <a:r>
              <a:rPr lang="it-IT" sz="2400" dirty="0"/>
              <a:t> è solitamente </a:t>
            </a:r>
            <a:br>
              <a:rPr lang="it-IT" sz="2400" dirty="0"/>
            </a:br>
            <a:r>
              <a:rPr lang="it-IT" sz="2400" dirty="0"/>
              <a:t>della durata di </a:t>
            </a:r>
            <a:r>
              <a:rPr lang="it-IT" sz="2400" b="1" dirty="0"/>
              <a:t>2 anni </a:t>
            </a:r>
          </a:p>
          <a:p>
            <a:r>
              <a:rPr lang="it-IT" sz="2400" dirty="0"/>
              <a:t>Il certificato finale rilasciato dal programma A </a:t>
            </a:r>
            <a:r>
              <a:rPr lang="it-IT" sz="2400" dirty="0" err="1"/>
              <a:t>levels</a:t>
            </a:r>
            <a:r>
              <a:rPr lang="it-IT" sz="2400" dirty="0"/>
              <a:t> corrisponde al diploma di scuola superiore, ed è </a:t>
            </a:r>
            <a:r>
              <a:rPr lang="it-IT" sz="2400" b="1" dirty="0"/>
              <a:t>riconosciuto per l’accesso alle università internazionali </a:t>
            </a:r>
            <a:r>
              <a:rPr lang="it-IT" sz="2400" dirty="0"/>
              <a:t>in diversi paesi e anche in Italia.</a:t>
            </a:r>
          </a:p>
          <a:p>
            <a:r>
              <a:rPr lang="it-IT" sz="2400" dirty="0"/>
              <a:t>Elevati punteggi e voti finali negli esami sono essenziali per chi sceglie questo titolo di studi per essere selezionato nelle migliori università internazionali</a:t>
            </a:r>
          </a:p>
          <a:p>
            <a:r>
              <a:rPr lang="it-IT" sz="2400" dirty="0"/>
              <a:t>I voti vanno da A* (il più alto) ad E (il più basso).</a:t>
            </a:r>
          </a:p>
        </p:txBody>
      </p:sp>
    </p:spTree>
    <p:extLst>
      <p:ext uri="{BB962C8B-B14F-4D97-AF65-F5344CB8AC3E}">
        <p14:creationId xmlns:p14="http://schemas.microsoft.com/office/powerpoint/2010/main" val="417551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barn(inVertical)">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barn(inVertical)">
                                      <p:cBhvr>
                                        <p:cTn id="26" dur="500"/>
                                        <p:tgtEl>
                                          <p:spTgt spid="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barn(inVertical)">
                                      <p:cBhvr>
                                        <p:cTn id="31" dur="500"/>
                                        <p:tgtEl>
                                          <p:spTgt spid="5">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animEffect transition="in" filter="barn(inVertical)">
                                      <p:cBhvr>
                                        <p:cTn id="36"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6174095" y="3645024"/>
            <a:ext cx="2969905" cy="2860179"/>
          </a:xfrm>
          <a:prstGeom prst="rect">
            <a:avLst/>
          </a:prstGeom>
        </p:spPr>
      </p:pic>
      <p:sp>
        <p:nvSpPr>
          <p:cNvPr id="2" name="Titolo 1"/>
          <p:cNvSpPr>
            <a:spLocks noGrp="1"/>
          </p:cNvSpPr>
          <p:nvPr>
            <p:ph type="title"/>
          </p:nvPr>
        </p:nvSpPr>
        <p:spPr>
          <a:xfrm>
            <a:off x="250848" y="103789"/>
            <a:ext cx="7668344" cy="1143000"/>
          </a:xfrm>
        </p:spPr>
        <p:txBody>
          <a:bodyPr>
            <a:normAutofit fontScale="90000"/>
          </a:bodyPr>
          <a:lstStyle/>
          <a:p>
            <a:r>
              <a:rPr lang="it-IT" dirty="0"/>
              <a:t>AS LEVELS al Triennio del De </a:t>
            </a:r>
            <a:r>
              <a:rPr lang="it-IT" dirty="0" err="1"/>
              <a:t>Merode</a:t>
            </a:r>
            <a:endParaRPr lang="it-IT" dirty="0"/>
          </a:p>
        </p:txBody>
      </p:sp>
      <p:sp>
        <p:nvSpPr>
          <p:cNvPr id="3" name="Segnaposto contenuto 2"/>
          <p:cNvSpPr>
            <a:spLocks noGrp="1"/>
          </p:cNvSpPr>
          <p:nvPr>
            <p:ph idx="1"/>
          </p:nvPr>
        </p:nvSpPr>
        <p:spPr>
          <a:xfrm>
            <a:off x="228600" y="1403874"/>
            <a:ext cx="8915400" cy="5454126"/>
          </a:xfrm>
        </p:spPr>
        <p:txBody>
          <a:bodyPr>
            <a:normAutofit lnSpcReduction="10000"/>
          </a:bodyPr>
          <a:lstStyle/>
          <a:p>
            <a:r>
              <a:rPr lang="it-IT" u="sng" dirty="0"/>
              <a:t>Al triennio del Liceo Classico</a:t>
            </a:r>
          </a:p>
          <a:p>
            <a:pPr lvl="1"/>
            <a:r>
              <a:rPr lang="it-IT" sz="4000" dirty="0">
                <a:solidFill>
                  <a:srgbClr val="FF0000"/>
                </a:solidFill>
              </a:rPr>
              <a:t>English </a:t>
            </a:r>
            <a:r>
              <a:rPr lang="it-IT" sz="4000" dirty="0" err="1">
                <a:solidFill>
                  <a:srgbClr val="FF0000"/>
                </a:solidFill>
              </a:rPr>
              <a:t>Literature</a:t>
            </a:r>
            <a:r>
              <a:rPr lang="it-IT" sz="4000" dirty="0">
                <a:solidFill>
                  <a:srgbClr val="FF0000"/>
                </a:solidFill>
              </a:rPr>
              <a:t> AS </a:t>
            </a:r>
            <a:r>
              <a:rPr lang="it-IT" sz="4000" dirty="0" smtClean="0"/>
              <a:t>(9695</a:t>
            </a:r>
            <a:r>
              <a:rPr lang="it-IT" sz="4000" dirty="0"/>
              <a:t>) (3° e 4° anno)</a:t>
            </a:r>
          </a:p>
          <a:p>
            <a:pPr marL="457200" lvl="1" indent="0">
              <a:buNone/>
            </a:pPr>
            <a:endParaRPr lang="it-IT" sz="4000" dirty="0"/>
          </a:p>
          <a:p>
            <a:r>
              <a:rPr lang="it-IT" u="sng" dirty="0"/>
              <a:t>Al triennio del Liceo Scientifico</a:t>
            </a:r>
          </a:p>
          <a:p>
            <a:pPr lvl="1"/>
            <a:r>
              <a:rPr lang="it-IT" sz="3600" dirty="0" err="1">
                <a:solidFill>
                  <a:srgbClr val="FF0000"/>
                </a:solidFill>
              </a:rPr>
              <a:t>Maths</a:t>
            </a:r>
            <a:r>
              <a:rPr lang="it-IT" sz="3600" dirty="0">
                <a:solidFill>
                  <a:srgbClr val="FF0000"/>
                </a:solidFill>
              </a:rPr>
              <a:t>  AS </a:t>
            </a:r>
            <a:r>
              <a:rPr lang="it-IT" sz="3600" dirty="0" smtClean="0"/>
              <a:t>(</a:t>
            </a:r>
            <a:r>
              <a:rPr lang="it-IT" sz="3600" dirty="0"/>
              <a:t>9709) (3° e 4° anno)</a:t>
            </a:r>
          </a:p>
          <a:p>
            <a:pPr lvl="1"/>
            <a:r>
              <a:rPr lang="it-IT" sz="3600" dirty="0" err="1">
                <a:solidFill>
                  <a:srgbClr val="FF0000"/>
                </a:solidFill>
              </a:rPr>
              <a:t>Biology</a:t>
            </a:r>
            <a:r>
              <a:rPr lang="it-IT" sz="3600" dirty="0"/>
              <a:t> (9700) (4° e 5° anno)- </a:t>
            </a:r>
            <a:r>
              <a:rPr lang="it-IT" sz="3300" dirty="0"/>
              <a:t>sarà la </a:t>
            </a:r>
            <a:br>
              <a:rPr lang="it-IT" sz="3300" dirty="0"/>
            </a:br>
            <a:r>
              <a:rPr lang="it-IT" sz="3300" dirty="0"/>
              <a:t>disciplina in inglese anche secondo il metodo CLIL</a:t>
            </a:r>
          </a:p>
          <a:p>
            <a:pPr lvl="1"/>
            <a:endParaRPr lang="it-IT" u="sng" dirty="0"/>
          </a:p>
          <a:p>
            <a:pPr lvl="1"/>
            <a:endParaRPr lang="it-IT" u="sng" dirty="0"/>
          </a:p>
        </p:txBody>
      </p:sp>
    </p:spTree>
    <p:extLst>
      <p:ext uri="{BB962C8B-B14F-4D97-AF65-F5344CB8AC3E}">
        <p14:creationId xmlns:p14="http://schemas.microsoft.com/office/powerpoint/2010/main" val="291355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barn(inVertical)">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435" y="76200"/>
            <a:ext cx="8301981" cy="1264568"/>
          </a:xfrm>
        </p:spPr>
        <p:txBody>
          <a:bodyPr>
            <a:normAutofit fontScale="90000"/>
          </a:bodyPr>
          <a:lstStyle/>
          <a:p>
            <a:pPr algn="ctr"/>
            <a:r>
              <a:rPr lang="it-IT" dirty="0" smtClean="0"/>
              <a:t>GIGGLESWICK SCHOOL </a:t>
            </a:r>
            <a:br>
              <a:rPr lang="it-IT" dirty="0" smtClean="0"/>
            </a:br>
            <a:r>
              <a:rPr lang="en-US" sz="3600" dirty="0" smtClean="0">
                <a:effectLst/>
              </a:rPr>
              <a:t>Settle </a:t>
            </a:r>
            <a:r>
              <a:rPr lang="en-US" sz="3600" dirty="0">
                <a:effectLst/>
              </a:rPr>
              <a:t>North Yorkshire </a:t>
            </a:r>
            <a:r>
              <a:rPr lang="it-IT" sz="3600" dirty="0" smtClean="0"/>
              <a:t>(</a:t>
            </a:r>
            <a:r>
              <a:rPr lang="it-IT" sz="3600" dirty="0" err="1"/>
              <a:t>England</a:t>
            </a:r>
            <a:r>
              <a:rPr lang="it-IT" sz="3600" dirty="0"/>
              <a:t>)</a:t>
            </a:r>
            <a:endParaRPr lang="it-IT" dirty="0"/>
          </a:p>
        </p:txBody>
      </p:sp>
      <p:sp>
        <p:nvSpPr>
          <p:cNvPr id="3" name="Segnaposto contenuto 2"/>
          <p:cNvSpPr>
            <a:spLocks noGrp="1"/>
          </p:cNvSpPr>
          <p:nvPr>
            <p:ph idx="1"/>
          </p:nvPr>
        </p:nvSpPr>
        <p:spPr/>
        <p:txBody>
          <a:bodyPr/>
          <a:lstStyle/>
          <a:p>
            <a:r>
              <a:rPr lang="it-IT" b="1" dirty="0" smtClean="0">
                <a:solidFill>
                  <a:srgbClr val="002060"/>
                </a:solidFill>
              </a:rPr>
              <a:t>12 – 17 febbraio </a:t>
            </a:r>
            <a:r>
              <a:rPr lang="it-IT" b="1" dirty="0" smtClean="0">
                <a:solidFill>
                  <a:srgbClr val="002060"/>
                </a:solidFill>
              </a:rPr>
              <a:t>2018: Full immersion</a:t>
            </a:r>
            <a:endParaRPr lang="it-IT" b="1" dirty="0">
              <a:solidFill>
                <a:srgbClr val="002060"/>
              </a:solidFill>
            </a:endParaRPr>
          </a:p>
          <a:p>
            <a:pPr marL="0" indent="0" algn="ctr">
              <a:buNone/>
            </a:pPr>
            <a:r>
              <a:rPr lang="it-IT" dirty="0" smtClean="0"/>
              <a:t>II - III CLASSICO </a:t>
            </a:r>
            <a:r>
              <a:rPr lang="it-IT" dirty="0"/>
              <a:t>B – II </a:t>
            </a:r>
            <a:r>
              <a:rPr lang="it-IT" dirty="0" smtClean="0"/>
              <a:t>– III SCIENTIFICO </a:t>
            </a:r>
            <a:r>
              <a:rPr lang="it-IT" dirty="0"/>
              <a:t>B: </a:t>
            </a:r>
            <a:br>
              <a:rPr lang="it-IT" dirty="0"/>
            </a:br>
            <a:r>
              <a:rPr lang="it-IT" sz="2400" dirty="0"/>
              <a:t>Full immersion </a:t>
            </a:r>
            <a:r>
              <a:rPr lang="it-IT" sz="2400" dirty="0" smtClean="0"/>
              <a:t>IGCSE</a:t>
            </a:r>
            <a:endParaRPr lang="it-IT" dirty="0"/>
          </a:p>
        </p:txBody>
      </p:sp>
      <p:pic>
        <p:nvPicPr>
          <p:cNvPr id="4" name="Immagine 3"/>
          <p:cNvPicPr>
            <a:picLocks noChangeAspect="1"/>
          </p:cNvPicPr>
          <p:nvPr/>
        </p:nvPicPr>
        <p:blipFill rotWithShape="1">
          <a:blip r:embed="rId2"/>
          <a:srcRect b="16392"/>
          <a:stretch/>
        </p:blipFill>
        <p:spPr>
          <a:xfrm>
            <a:off x="29053" y="2617726"/>
            <a:ext cx="9114947" cy="4267658"/>
          </a:xfrm>
          <a:prstGeom prst="rect">
            <a:avLst/>
          </a:prstGeom>
        </p:spPr>
      </p:pic>
    </p:spTree>
    <p:extLst>
      <p:ext uri="{BB962C8B-B14F-4D97-AF65-F5344CB8AC3E}">
        <p14:creationId xmlns:p14="http://schemas.microsoft.com/office/powerpoint/2010/main" val="3459839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Cambridge </a:t>
            </a:r>
            <a:r>
              <a:rPr lang="it-IT" dirty="0" err="1"/>
              <a:t>Primary</a:t>
            </a:r>
            <a:r>
              <a:rPr lang="it-IT" dirty="0"/>
              <a:t> </a:t>
            </a:r>
            <a:r>
              <a:rPr lang="it-IT" dirty="0" err="1"/>
              <a:t>One</a:t>
            </a:r>
            <a:endParaRPr lang="it-IT" dirty="0"/>
          </a:p>
        </p:txBody>
      </p:sp>
      <p:sp>
        <p:nvSpPr>
          <p:cNvPr id="3" name="Segnaposto contenuto 2"/>
          <p:cNvSpPr>
            <a:spLocks noGrp="1"/>
          </p:cNvSpPr>
          <p:nvPr>
            <p:ph idx="1"/>
          </p:nvPr>
        </p:nvSpPr>
        <p:spPr>
          <a:xfrm>
            <a:off x="107504" y="1412776"/>
            <a:ext cx="5999584" cy="4876800"/>
          </a:xfrm>
        </p:spPr>
        <p:txBody>
          <a:bodyPr/>
          <a:lstStyle/>
          <a:p>
            <a:r>
              <a:rPr lang="it-IT" dirty="0"/>
              <a:t>Tutte le classi della Scuola Primaria:</a:t>
            </a:r>
          </a:p>
          <a:p>
            <a:pPr lvl="1"/>
            <a:r>
              <a:rPr lang="it-IT" dirty="0"/>
              <a:t>4 ore di Inglese (aspetto linguistico) con docente madrelingua</a:t>
            </a:r>
          </a:p>
          <a:p>
            <a:pPr lvl="1"/>
            <a:r>
              <a:rPr lang="it-IT" dirty="0"/>
              <a:t>2 ore Science </a:t>
            </a:r>
            <a:r>
              <a:rPr lang="it-IT" dirty="0" err="1"/>
              <a:t>Primary</a:t>
            </a:r>
            <a:r>
              <a:rPr lang="it-IT" dirty="0"/>
              <a:t> </a:t>
            </a:r>
            <a:r>
              <a:rPr lang="it-IT" dirty="0" err="1"/>
              <a:t>One</a:t>
            </a:r>
            <a:r>
              <a:rPr lang="it-IT" dirty="0"/>
              <a:t>: docente madrelingua</a:t>
            </a:r>
          </a:p>
          <a:p>
            <a:pPr marL="457200" lvl="1" indent="0">
              <a:buNone/>
            </a:pPr>
            <a:r>
              <a:rPr lang="it-IT" dirty="0"/>
              <a:t>Con esame checkpoint in Quinta Primaria</a:t>
            </a:r>
          </a:p>
        </p:txBody>
      </p:sp>
      <p:pic>
        <p:nvPicPr>
          <p:cNvPr id="5" name="Immagine 4"/>
          <p:cNvPicPr>
            <a:picLocks noChangeAspect="1"/>
          </p:cNvPicPr>
          <p:nvPr/>
        </p:nvPicPr>
        <p:blipFill>
          <a:blip r:embed="rId2">
            <a:clrChange>
              <a:clrFrom>
                <a:srgbClr val="000000"/>
              </a:clrFrom>
              <a:clrTo>
                <a:srgbClr val="000000">
                  <a:alpha val="0"/>
                </a:srgbClr>
              </a:clrTo>
            </a:clrChange>
          </a:blip>
          <a:stretch>
            <a:fillRect/>
          </a:stretch>
        </p:blipFill>
        <p:spPr>
          <a:xfrm>
            <a:off x="5364089" y="1844824"/>
            <a:ext cx="3779912" cy="3744416"/>
          </a:xfrm>
          <a:prstGeom prst="rect">
            <a:avLst/>
          </a:prstGeom>
        </p:spPr>
      </p:pic>
    </p:spTree>
    <p:extLst>
      <p:ext uri="{BB962C8B-B14F-4D97-AF65-F5344CB8AC3E}">
        <p14:creationId xmlns:p14="http://schemas.microsoft.com/office/powerpoint/2010/main" val="394291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Cambridge </a:t>
            </a:r>
            <a:r>
              <a:rPr lang="it-IT" dirty="0" err="1"/>
              <a:t>Secondary</a:t>
            </a:r>
            <a:r>
              <a:rPr lang="it-IT" dirty="0"/>
              <a:t> </a:t>
            </a:r>
            <a:r>
              <a:rPr lang="it-IT" dirty="0" err="1"/>
              <a:t>One</a:t>
            </a:r>
            <a:endParaRPr lang="it-IT" dirty="0"/>
          </a:p>
        </p:txBody>
      </p:sp>
      <p:sp>
        <p:nvSpPr>
          <p:cNvPr id="3" name="Segnaposto contenuto 2"/>
          <p:cNvSpPr>
            <a:spLocks noGrp="1"/>
          </p:cNvSpPr>
          <p:nvPr>
            <p:ph idx="1"/>
          </p:nvPr>
        </p:nvSpPr>
        <p:spPr>
          <a:xfrm>
            <a:off x="228600" y="1403874"/>
            <a:ext cx="5423520" cy="4876800"/>
          </a:xfrm>
        </p:spPr>
        <p:txBody>
          <a:bodyPr>
            <a:normAutofit fontScale="85000" lnSpcReduction="10000"/>
          </a:bodyPr>
          <a:lstStyle/>
          <a:p>
            <a:r>
              <a:rPr lang="it-IT" dirty="0"/>
              <a:t>Anche nella Secondaria di Primo Grado:</a:t>
            </a:r>
          </a:p>
          <a:p>
            <a:pPr marL="0" indent="0">
              <a:buNone/>
            </a:pPr>
            <a:r>
              <a:rPr lang="it-IT" u="sng" dirty="0"/>
              <a:t>Tutte le classi: due ore curricolari di </a:t>
            </a:r>
          </a:p>
          <a:p>
            <a:pPr marL="0" indent="0">
              <a:buNone/>
            </a:pPr>
            <a:r>
              <a:rPr lang="it-IT" b="1" dirty="0"/>
              <a:t>Science </a:t>
            </a:r>
            <a:r>
              <a:rPr lang="it-IT" b="1" dirty="0" err="1"/>
              <a:t>Secondary</a:t>
            </a:r>
            <a:r>
              <a:rPr lang="it-IT" b="1" dirty="0"/>
              <a:t> </a:t>
            </a:r>
            <a:r>
              <a:rPr lang="it-IT" b="1" dirty="0" err="1"/>
              <a:t>One</a:t>
            </a:r>
            <a:r>
              <a:rPr lang="it-IT" b="1" dirty="0"/>
              <a:t> </a:t>
            </a:r>
            <a:r>
              <a:rPr lang="it-IT" dirty="0"/>
              <a:t>con docente madrelingua</a:t>
            </a:r>
          </a:p>
          <a:p>
            <a:pPr marL="0" indent="0">
              <a:buNone/>
            </a:pPr>
            <a:endParaRPr lang="it-IT" dirty="0"/>
          </a:p>
          <a:p>
            <a:pPr marL="0" indent="0">
              <a:buNone/>
            </a:pPr>
            <a:r>
              <a:rPr lang="it-IT" dirty="0"/>
              <a:t>Optional (pomeridiano): </a:t>
            </a:r>
            <a:br>
              <a:rPr lang="it-IT" dirty="0"/>
            </a:br>
            <a:r>
              <a:rPr lang="it-IT" b="1" dirty="0"/>
              <a:t>English </a:t>
            </a:r>
            <a:r>
              <a:rPr lang="it-IT" b="1" dirty="0" err="1"/>
              <a:t>as</a:t>
            </a:r>
            <a:r>
              <a:rPr lang="it-IT" b="1" dirty="0"/>
              <a:t> a </a:t>
            </a:r>
            <a:r>
              <a:rPr lang="it-IT" b="1" dirty="0" err="1"/>
              <a:t>second</a:t>
            </a:r>
            <a:r>
              <a:rPr lang="it-IT" b="1" dirty="0"/>
              <a:t> </a:t>
            </a:r>
            <a:r>
              <a:rPr lang="it-IT" b="1" dirty="0" err="1"/>
              <a:t>language</a:t>
            </a:r>
            <a:r>
              <a:rPr lang="it-IT" dirty="0"/>
              <a:t>: docente madrelingua</a:t>
            </a:r>
          </a:p>
          <a:p>
            <a:pPr marL="0" indent="0">
              <a:buNone/>
            </a:pPr>
            <a:endParaRPr lang="it-IT" dirty="0"/>
          </a:p>
          <a:p>
            <a:pPr marL="0" indent="0">
              <a:buNone/>
            </a:pPr>
            <a:r>
              <a:rPr lang="it-IT" dirty="0"/>
              <a:t>Esame checkpoint in Terza Media</a:t>
            </a:r>
          </a:p>
          <a:p>
            <a:pPr marL="0" indent="0">
              <a:buNone/>
            </a:pPr>
            <a:endParaRPr lang="it-IT" dirty="0"/>
          </a:p>
        </p:txBody>
      </p:sp>
      <p:pic>
        <p:nvPicPr>
          <p:cNvPr id="4" name="Immagine 3"/>
          <p:cNvPicPr>
            <a:picLocks noChangeAspect="1"/>
          </p:cNvPicPr>
          <p:nvPr/>
        </p:nvPicPr>
        <p:blipFill>
          <a:blip r:embed="rId2"/>
          <a:stretch>
            <a:fillRect/>
          </a:stretch>
        </p:blipFill>
        <p:spPr>
          <a:xfrm>
            <a:off x="5558775" y="1772816"/>
            <a:ext cx="3474126" cy="4692532"/>
          </a:xfrm>
          <a:prstGeom prst="rect">
            <a:avLst/>
          </a:prstGeom>
        </p:spPr>
      </p:pic>
    </p:spTree>
    <p:extLst>
      <p:ext uri="{BB962C8B-B14F-4D97-AF65-F5344CB8AC3E}">
        <p14:creationId xmlns:p14="http://schemas.microsoft.com/office/powerpoint/2010/main" val="1370237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down)">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down)">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wipe(down)">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wipe(down)">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wipe(down)">
                                      <p:cBhvr>
                                        <p:cTn id="3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28600" y="76200"/>
            <a:ext cx="7239000" cy="1120552"/>
          </a:xfrm>
        </p:spPr>
        <p:txBody>
          <a:bodyPr>
            <a:noAutofit/>
          </a:bodyPr>
          <a:lstStyle/>
          <a:p>
            <a:r>
              <a:rPr lang="it-IT" sz="8000" dirty="0" err="1"/>
              <a:t>Key</a:t>
            </a:r>
            <a:r>
              <a:rPr lang="it-IT" sz="8000" dirty="0"/>
              <a:t> </a:t>
            </a:r>
            <a:r>
              <a:rPr lang="it-IT" sz="8000" dirty="0" err="1"/>
              <a:t>stages</a:t>
            </a:r>
            <a:endParaRPr lang="it-IT" sz="8000" dirty="0"/>
          </a:p>
        </p:txBody>
      </p:sp>
      <p:sp>
        <p:nvSpPr>
          <p:cNvPr id="3" name="Segnaposto contenuto 2"/>
          <p:cNvSpPr>
            <a:spLocks noGrp="1"/>
          </p:cNvSpPr>
          <p:nvPr>
            <p:ph idx="1"/>
          </p:nvPr>
        </p:nvSpPr>
        <p:spPr>
          <a:xfrm>
            <a:off x="107504" y="1412776"/>
            <a:ext cx="2486227" cy="5445224"/>
          </a:xfrm>
        </p:spPr>
        <p:txBody>
          <a:bodyPr>
            <a:normAutofit fontScale="40000" lnSpcReduction="20000"/>
          </a:bodyPr>
          <a:lstStyle/>
          <a:p>
            <a:pPr marL="0" indent="0">
              <a:buNone/>
            </a:pPr>
            <a:r>
              <a:rPr lang="it-IT" sz="3400" i="1" dirty="0"/>
              <a:t>Il </a:t>
            </a:r>
            <a:r>
              <a:rPr lang="it-IT" sz="3400" i="1" dirty="0" err="1"/>
              <a:t>national</a:t>
            </a:r>
            <a:r>
              <a:rPr lang="it-IT" sz="3400" i="1" dirty="0"/>
              <a:t> curriculum prevede 4 stadi, o ‘</a:t>
            </a:r>
            <a:r>
              <a:rPr lang="it-IT" sz="3400" i="1" dirty="0" err="1"/>
              <a:t>key</a:t>
            </a:r>
            <a:r>
              <a:rPr lang="it-IT" sz="3400" i="1" dirty="0"/>
              <a:t> </a:t>
            </a:r>
            <a:r>
              <a:rPr lang="it-IT" sz="3400" i="1" dirty="0" err="1"/>
              <a:t>stages</a:t>
            </a:r>
            <a:r>
              <a:rPr lang="it-IT" sz="3400" i="1" dirty="0"/>
              <a:t>’, rispettivamente a 7, 11, 14 e 16 anni.</a:t>
            </a:r>
            <a:r>
              <a:rPr lang="it-IT" i="1" dirty="0"/>
              <a:t/>
            </a:r>
            <a:br>
              <a:rPr lang="it-IT" i="1" dirty="0"/>
            </a:br>
            <a:endParaRPr lang="it-IT" i="1" dirty="0"/>
          </a:p>
          <a:p>
            <a:r>
              <a:rPr lang="it-IT" i="1" dirty="0"/>
              <a:t> </a:t>
            </a:r>
            <a:r>
              <a:rPr lang="it-IT" sz="4200" i="1" dirty="0"/>
              <a:t>Alla fine di ogni stadio ci sono delle valutazioni ufficiali che usano i livelli del </a:t>
            </a:r>
            <a:r>
              <a:rPr lang="it-IT" sz="4200" i="1" dirty="0" err="1"/>
              <a:t>national</a:t>
            </a:r>
            <a:r>
              <a:rPr lang="it-IT" sz="4200" i="1" dirty="0"/>
              <a:t> curriculum:</a:t>
            </a:r>
          </a:p>
          <a:p>
            <a:endParaRPr lang="it-IT" sz="4200" i="1" dirty="0"/>
          </a:p>
          <a:p>
            <a:r>
              <a:rPr lang="it-IT" sz="4200" i="1" dirty="0"/>
              <a:t>a 7 anni è l’insegnante a valutare</a:t>
            </a:r>
          </a:p>
          <a:p>
            <a:endParaRPr lang="it-IT" sz="4200" i="1" dirty="0"/>
          </a:p>
          <a:p>
            <a:r>
              <a:rPr lang="it-IT" sz="4200" i="1" dirty="0"/>
              <a:t>a 11 anni ci sono degli esami nazionali di Inglese, Matematica e Scienze, </a:t>
            </a:r>
          </a:p>
          <a:p>
            <a:endParaRPr lang="it-IT" sz="4200" i="1" dirty="0"/>
          </a:p>
          <a:p>
            <a:r>
              <a:rPr lang="it-IT" sz="4200" i="1" dirty="0"/>
              <a:t>a 14 anni valuta l’insegnante su tutte le materie</a:t>
            </a:r>
            <a:endParaRPr lang="it-IT" sz="4200" dirty="0"/>
          </a:p>
        </p:txBody>
      </p:sp>
      <p:pic>
        <p:nvPicPr>
          <p:cNvPr id="5" name="Immagine 4"/>
          <p:cNvPicPr>
            <a:picLocks noChangeAspect="1"/>
          </p:cNvPicPr>
          <p:nvPr/>
        </p:nvPicPr>
        <p:blipFill>
          <a:blip r:embed="rId2"/>
          <a:stretch>
            <a:fillRect/>
          </a:stretch>
        </p:blipFill>
        <p:spPr>
          <a:xfrm>
            <a:off x="2594919" y="1484784"/>
            <a:ext cx="6549081" cy="5328592"/>
          </a:xfrm>
          <a:prstGeom prst="rect">
            <a:avLst/>
          </a:prstGeom>
        </p:spPr>
      </p:pic>
    </p:spTree>
    <p:extLst>
      <p:ext uri="{BB962C8B-B14F-4D97-AF65-F5344CB8AC3E}">
        <p14:creationId xmlns:p14="http://schemas.microsoft.com/office/powerpoint/2010/main" val="241588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32"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out)">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up)">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up)">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up)">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wipe(up)">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wipe(up)">
                                      <p:cBhvr>
                                        <p:cTn id="4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8000" dirty="0"/>
              <a:t>Fasi principali</a:t>
            </a:r>
          </a:p>
        </p:txBody>
      </p:sp>
      <p:pic>
        <p:nvPicPr>
          <p:cNvPr id="4" name="Immagine 3"/>
          <p:cNvPicPr>
            <a:picLocks noChangeAspect="1"/>
          </p:cNvPicPr>
          <p:nvPr/>
        </p:nvPicPr>
        <p:blipFill>
          <a:blip r:embed="rId2"/>
          <a:stretch>
            <a:fillRect/>
          </a:stretch>
        </p:blipFill>
        <p:spPr>
          <a:xfrm>
            <a:off x="-1" y="1705358"/>
            <a:ext cx="5093945" cy="3056367"/>
          </a:xfrm>
          <a:prstGeom prst="rect">
            <a:avLst/>
          </a:prstGeom>
        </p:spPr>
      </p:pic>
      <p:sp>
        <p:nvSpPr>
          <p:cNvPr id="5" name="Rettangolo 4"/>
          <p:cNvSpPr/>
          <p:nvPr/>
        </p:nvSpPr>
        <p:spPr>
          <a:xfrm>
            <a:off x="0" y="4761726"/>
            <a:ext cx="9144000" cy="1631216"/>
          </a:xfrm>
          <a:prstGeom prst="rect">
            <a:avLst/>
          </a:prstGeom>
        </p:spPr>
        <p:txBody>
          <a:bodyPr wrap="square">
            <a:spAutoFit/>
          </a:bodyPr>
          <a:lstStyle/>
          <a:p>
            <a:r>
              <a:rPr lang="it-IT" sz="3600" dirty="0"/>
              <a:t>1) </a:t>
            </a:r>
            <a:r>
              <a:rPr lang="it-IT" sz="3200" b="1" dirty="0" err="1"/>
              <a:t>Primary</a:t>
            </a:r>
            <a:r>
              <a:rPr lang="it-IT" sz="3200" b="1" dirty="0"/>
              <a:t> </a:t>
            </a:r>
            <a:r>
              <a:rPr lang="it-IT" sz="3200" b="1" dirty="0" err="1"/>
              <a:t>Education</a:t>
            </a:r>
            <a:r>
              <a:rPr lang="it-IT" sz="3200" b="1" dirty="0"/>
              <a:t> </a:t>
            </a:r>
            <a:r>
              <a:rPr lang="it-IT" sz="3200" dirty="0"/>
              <a:t>(istruzione primaria): riguarda la fascia di età che va dai 4/5 agli 11 anni ed è suddivisa in: </a:t>
            </a:r>
            <a:r>
              <a:rPr lang="it-IT" sz="3200" i="1" dirty="0" err="1"/>
              <a:t>infant</a:t>
            </a:r>
            <a:r>
              <a:rPr lang="it-IT" sz="3200" dirty="0"/>
              <a:t> (5-7 anni) e  </a:t>
            </a:r>
            <a:r>
              <a:rPr lang="it-IT" sz="3200" i="1" dirty="0"/>
              <a:t>junior</a:t>
            </a:r>
            <a:r>
              <a:rPr lang="it-IT" sz="3200" dirty="0"/>
              <a:t> (7-11 anni).</a:t>
            </a:r>
          </a:p>
        </p:txBody>
      </p:sp>
      <p:sp>
        <p:nvSpPr>
          <p:cNvPr id="3" name="Segnaposto contenuto 2"/>
          <p:cNvSpPr>
            <a:spLocks noGrp="1"/>
          </p:cNvSpPr>
          <p:nvPr>
            <p:ph idx="1"/>
          </p:nvPr>
        </p:nvSpPr>
        <p:spPr>
          <a:xfrm>
            <a:off x="3491880" y="1700808"/>
            <a:ext cx="5652120" cy="3060917"/>
          </a:xfrm>
          <a:solidFill>
            <a:schemeClr val="accent1">
              <a:tint val="40000"/>
            </a:schemeClr>
          </a:solidFill>
        </p:spPr>
        <p:txBody>
          <a:bodyPr>
            <a:noAutofit/>
          </a:bodyPr>
          <a:lstStyle/>
          <a:p>
            <a:r>
              <a:rPr lang="it-IT" dirty="0"/>
              <a:t>Il sistema scolastico inglese è suddiviso in tre livelli principali e l’obbligo scolastico scolastico va dai 5 ai 16 anni:</a:t>
            </a:r>
          </a:p>
          <a:p>
            <a:pPr marL="0" indent="0">
              <a:buNone/>
            </a:pPr>
            <a:endParaRPr lang="it-IT" dirty="0"/>
          </a:p>
          <a:p>
            <a:pPr marL="0" indent="0">
              <a:buNone/>
            </a:pPr>
            <a:endParaRPr lang="it-IT" dirty="0"/>
          </a:p>
        </p:txBody>
      </p:sp>
    </p:spTree>
    <p:extLst>
      <p:ext uri="{BB962C8B-B14F-4D97-AF65-F5344CB8AC3E}">
        <p14:creationId xmlns:p14="http://schemas.microsoft.com/office/powerpoint/2010/main" val="347776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barn(inVertical)">
                                      <p:cBhvr>
                                        <p:cTn id="12" dur="5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4463480" y="1916832"/>
            <a:ext cx="4680520" cy="4824536"/>
          </a:xfrm>
          <a:prstGeom prst="rect">
            <a:avLst/>
          </a:prstGeom>
        </p:spPr>
      </p:pic>
      <p:sp>
        <p:nvSpPr>
          <p:cNvPr id="2" name="Titolo 1"/>
          <p:cNvSpPr>
            <a:spLocks noGrp="1"/>
          </p:cNvSpPr>
          <p:nvPr>
            <p:ph type="title"/>
          </p:nvPr>
        </p:nvSpPr>
        <p:spPr/>
        <p:txBody>
          <a:bodyPr>
            <a:normAutofit/>
          </a:bodyPr>
          <a:lstStyle/>
          <a:p>
            <a:r>
              <a:rPr lang="it-IT" sz="6000" i="1" dirty="0"/>
              <a:t> </a:t>
            </a:r>
            <a:r>
              <a:rPr lang="it-IT" sz="6000" dirty="0"/>
              <a:t>Fasi principali</a:t>
            </a:r>
          </a:p>
        </p:txBody>
      </p:sp>
      <p:sp>
        <p:nvSpPr>
          <p:cNvPr id="3" name="Segnaposto contenuto 2"/>
          <p:cNvSpPr>
            <a:spLocks noGrp="1"/>
          </p:cNvSpPr>
          <p:nvPr>
            <p:ph idx="1"/>
          </p:nvPr>
        </p:nvSpPr>
        <p:spPr>
          <a:xfrm>
            <a:off x="228600" y="1844824"/>
            <a:ext cx="4343400" cy="4435850"/>
          </a:xfrm>
        </p:spPr>
        <p:txBody>
          <a:bodyPr>
            <a:normAutofit fontScale="92500" lnSpcReduction="20000"/>
          </a:bodyPr>
          <a:lstStyle/>
          <a:p>
            <a:pPr marL="0" indent="0">
              <a:buNone/>
            </a:pPr>
            <a:r>
              <a:rPr lang="it-IT" dirty="0"/>
              <a:t>2) </a:t>
            </a:r>
            <a:r>
              <a:rPr lang="it-IT" b="1" dirty="0" err="1"/>
              <a:t>Secondary</a:t>
            </a:r>
            <a:r>
              <a:rPr lang="it-IT" b="1" dirty="0"/>
              <a:t> </a:t>
            </a:r>
            <a:r>
              <a:rPr lang="it-IT" b="1" dirty="0" err="1"/>
              <a:t>Education</a:t>
            </a:r>
            <a:r>
              <a:rPr lang="it-IT" dirty="0"/>
              <a:t>: l'istruzione secondaria copre la fascia dagli 11 ai 16 anni.</a:t>
            </a:r>
          </a:p>
          <a:p>
            <a:pPr marL="0" indent="0">
              <a:buNone/>
            </a:pPr>
            <a:endParaRPr lang="it-IT" dirty="0"/>
          </a:p>
          <a:p>
            <a:pPr marL="0" indent="0">
              <a:buNone/>
            </a:pPr>
            <a:r>
              <a:rPr lang="it-IT" dirty="0"/>
              <a:t>Comprende lo stage 3 (11-13 anni) e lo stage 4 (14-16) con il quale si consegue il GCSE (</a:t>
            </a:r>
            <a:r>
              <a:rPr lang="it-IT" i="1" dirty="0"/>
              <a:t>General Certificate of </a:t>
            </a:r>
            <a:r>
              <a:rPr lang="it-IT" i="1" dirty="0" err="1"/>
              <a:t>Secondary</a:t>
            </a:r>
            <a:r>
              <a:rPr lang="it-IT" i="1" dirty="0"/>
              <a:t> </a:t>
            </a:r>
            <a:r>
              <a:rPr lang="it-IT" i="1" dirty="0" err="1"/>
              <a:t>Education</a:t>
            </a:r>
            <a:r>
              <a:rPr lang="it-IT" dirty="0"/>
              <a:t>). </a:t>
            </a:r>
          </a:p>
        </p:txBody>
      </p:sp>
    </p:spTree>
    <p:extLst>
      <p:ext uri="{BB962C8B-B14F-4D97-AF65-F5344CB8AC3E}">
        <p14:creationId xmlns:p14="http://schemas.microsoft.com/office/powerpoint/2010/main" val="59739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diamond(in)">
                                      <p:cBhvr>
                                        <p:cTn id="25" dur="2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 calcmode="lin" valueType="num">
                                      <p:cBhvr additive="base">
                                        <p:cTn id="30"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 calcmode="lin" valueType="num">
                                      <p:cBhvr additive="base">
                                        <p:cTn id="36"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979712" y="3778310"/>
            <a:ext cx="5263540" cy="3079690"/>
          </a:xfrm>
          <a:prstGeom prst="rect">
            <a:avLst/>
          </a:prstGeom>
        </p:spPr>
      </p:pic>
      <p:sp>
        <p:nvSpPr>
          <p:cNvPr id="2" name="Titolo 1"/>
          <p:cNvSpPr>
            <a:spLocks noGrp="1"/>
          </p:cNvSpPr>
          <p:nvPr>
            <p:ph type="title"/>
          </p:nvPr>
        </p:nvSpPr>
        <p:spPr/>
        <p:txBody>
          <a:bodyPr/>
          <a:lstStyle/>
          <a:p>
            <a:r>
              <a:rPr lang="it-IT" dirty="0"/>
              <a:t>Fasi principali</a:t>
            </a:r>
          </a:p>
        </p:txBody>
      </p:sp>
      <p:sp>
        <p:nvSpPr>
          <p:cNvPr id="3" name="Segnaposto contenuto 2"/>
          <p:cNvSpPr>
            <a:spLocks noGrp="1"/>
          </p:cNvSpPr>
          <p:nvPr>
            <p:ph idx="1"/>
          </p:nvPr>
        </p:nvSpPr>
        <p:spPr>
          <a:xfrm>
            <a:off x="0" y="1844824"/>
            <a:ext cx="9144000" cy="1809102"/>
          </a:xfrm>
        </p:spPr>
        <p:txBody>
          <a:bodyPr>
            <a:normAutofit/>
          </a:bodyPr>
          <a:lstStyle/>
          <a:p>
            <a:pPr marL="0" indent="0">
              <a:buNone/>
            </a:pPr>
            <a:r>
              <a:rPr lang="it-IT" sz="2800" dirty="0"/>
              <a:t>3) </a:t>
            </a:r>
            <a:r>
              <a:rPr lang="it-IT" sz="2800" b="1" dirty="0" err="1"/>
              <a:t>Further</a:t>
            </a:r>
            <a:r>
              <a:rPr lang="it-IT" sz="2800" b="1" dirty="0"/>
              <a:t> </a:t>
            </a:r>
            <a:r>
              <a:rPr lang="it-IT" sz="2800" b="1" dirty="0" err="1"/>
              <a:t>Education</a:t>
            </a:r>
            <a:r>
              <a:rPr lang="it-IT" sz="2800" b="1" dirty="0"/>
              <a:t>: </a:t>
            </a:r>
            <a:r>
              <a:rPr lang="it-IT" sz="2800" dirty="0"/>
              <a:t>L'istruzione superiore non è obbligatoria, ma una percentuale prossima al 90% degli studenti continua a frequentare la scuola fino a 18 anni, per conseguire il diploma, necessario a iscriversi alle università.</a:t>
            </a:r>
          </a:p>
        </p:txBody>
      </p:sp>
    </p:spTree>
    <p:extLst>
      <p:ext uri="{BB962C8B-B14F-4D97-AF65-F5344CB8AC3E}">
        <p14:creationId xmlns:p14="http://schemas.microsoft.com/office/powerpoint/2010/main" val="268043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9"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9600" dirty="0"/>
              <a:t>GCSE</a:t>
            </a:r>
          </a:p>
        </p:txBody>
      </p:sp>
      <p:sp>
        <p:nvSpPr>
          <p:cNvPr id="3" name="Segnaposto contenuto 2"/>
          <p:cNvSpPr>
            <a:spLocks noGrp="1"/>
          </p:cNvSpPr>
          <p:nvPr>
            <p:ph idx="1"/>
          </p:nvPr>
        </p:nvSpPr>
        <p:spPr>
          <a:xfrm>
            <a:off x="228600" y="1403874"/>
            <a:ext cx="8915400" cy="5454126"/>
          </a:xfrm>
        </p:spPr>
        <p:txBody>
          <a:bodyPr>
            <a:normAutofit fontScale="92500" lnSpcReduction="10000"/>
          </a:bodyPr>
          <a:lstStyle/>
          <a:p>
            <a:r>
              <a:rPr lang="it-IT" dirty="0"/>
              <a:t>Dal 1988  il diploma che conclude il </a:t>
            </a:r>
            <a:br>
              <a:rPr lang="it-IT" dirty="0"/>
            </a:br>
            <a:r>
              <a:rPr lang="it-IT" dirty="0"/>
              <a:t>quinquennio obbligatorio della scuola superiore prende il nome di </a:t>
            </a:r>
            <a:r>
              <a:rPr lang="it-IT" b="1" dirty="0"/>
              <a:t>General Certificate of </a:t>
            </a:r>
            <a:r>
              <a:rPr lang="it-IT" b="1" dirty="0" err="1"/>
              <a:t>Secondary</a:t>
            </a:r>
            <a:r>
              <a:rPr lang="it-IT" b="1" dirty="0"/>
              <a:t> </a:t>
            </a:r>
            <a:r>
              <a:rPr lang="it-IT" b="1" dirty="0" err="1"/>
              <a:t>Education</a:t>
            </a:r>
            <a:r>
              <a:rPr lang="it-IT" b="1" dirty="0"/>
              <a:t> (GCSE)</a:t>
            </a:r>
            <a:r>
              <a:rPr lang="it-IT" dirty="0"/>
              <a:t>.</a:t>
            </a:r>
          </a:p>
          <a:p>
            <a:endParaRPr lang="it-IT" dirty="0"/>
          </a:p>
          <a:p>
            <a:r>
              <a:rPr lang="it-IT" dirty="0"/>
              <a:t>Sia il numero che la scelta delle materie dipendono dai singoli studenti. C'è un esame per ogni singola materia. </a:t>
            </a:r>
          </a:p>
          <a:p>
            <a:endParaRPr lang="it-IT" dirty="0"/>
          </a:p>
          <a:p>
            <a:r>
              <a:rPr lang="it-IT" dirty="0"/>
              <a:t>Se uno studente supera questi esami può accedere a determinati impieghi e corsi professionali, ma ciò non è sufficiente per accedere all'università.</a:t>
            </a:r>
          </a:p>
        </p:txBody>
      </p:sp>
      <p:pic>
        <p:nvPicPr>
          <p:cNvPr id="5" name="Immagine 4"/>
          <p:cNvPicPr>
            <a:picLocks noChangeAspect="1"/>
          </p:cNvPicPr>
          <p:nvPr/>
        </p:nvPicPr>
        <p:blipFill>
          <a:blip r:embed="rId2"/>
          <a:stretch>
            <a:fillRect/>
          </a:stretch>
        </p:blipFill>
        <p:spPr>
          <a:xfrm>
            <a:off x="4932040" y="9687"/>
            <a:ext cx="2209428" cy="1292200"/>
          </a:xfrm>
          <a:prstGeom prst="rect">
            <a:avLst/>
          </a:prstGeom>
        </p:spPr>
      </p:pic>
    </p:spTree>
    <p:extLst>
      <p:ext uri="{BB962C8B-B14F-4D97-AF65-F5344CB8AC3E}">
        <p14:creationId xmlns:p14="http://schemas.microsoft.com/office/powerpoint/2010/main" val="63128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anim calcmode="lin" valueType="num">
                                      <p:cBhvr>
                                        <p:cTn id="15" dur="2000" fill="hold"/>
                                        <p:tgtEl>
                                          <p:spTgt spid="5"/>
                                        </p:tgtEl>
                                        <p:attrNameLst>
                                          <p:attrName>ppt_w</p:attrName>
                                        </p:attrNameLst>
                                      </p:cBhvr>
                                      <p:tavLst>
                                        <p:tav tm="0" fmla="#ppt_w*sin(2.5*pi*$)">
                                          <p:val>
                                            <p:fltVal val="0"/>
                                          </p:val>
                                        </p:tav>
                                        <p:tav tm="100000">
                                          <p:val>
                                            <p:fltVal val="1"/>
                                          </p:val>
                                        </p:tav>
                                      </p:tavLst>
                                    </p:anim>
                                    <p:anim calcmode="lin" valueType="num">
                                      <p:cBhvr>
                                        <p:cTn id="16"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3"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3"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3"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100" dirty="0"/>
              <a:t>GCE Advanced Level (GCE A </a:t>
            </a:r>
            <a:r>
              <a:rPr lang="it-IT" sz="3100" dirty="0" err="1"/>
              <a:t>level</a:t>
            </a:r>
            <a:r>
              <a:rPr lang="it-IT" sz="3100" dirty="0"/>
              <a:t>) e GCE Advanced </a:t>
            </a:r>
            <a:r>
              <a:rPr lang="it-IT" sz="3100" dirty="0" err="1"/>
              <a:t>Supplementary</a:t>
            </a:r>
            <a:r>
              <a:rPr lang="it-IT" sz="3100" dirty="0"/>
              <a:t> (GCE AS </a:t>
            </a:r>
            <a:r>
              <a:rPr lang="it-IT" sz="3100" dirty="0" err="1"/>
              <a:t>level</a:t>
            </a:r>
            <a:r>
              <a:rPr lang="it-IT" sz="3100" dirty="0"/>
              <a:t>) </a:t>
            </a:r>
            <a:endParaRPr lang="it-IT" dirty="0"/>
          </a:p>
        </p:txBody>
      </p:sp>
      <p:sp>
        <p:nvSpPr>
          <p:cNvPr id="3" name="Segnaposto contenuto 2"/>
          <p:cNvSpPr>
            <a:spLocks noGrp="1"/>
          </p:cNvSpPr>
          <p:nvPr>
            <p:ph idx="1"/>
          </p:nvPr>
        </p:nvSpPr>
        <p:spPr>
          <a:xfrm>
            <a:off x="4704" y="1772816"/>
            <a:ext cx="8686800" cy="4876800"/>
          </a:xfrm>
        </p:spPr>
        <p:txBody>
          <a:bodyPr>
            <a:normAutofit fontScale="92500" lnSpcReduction="20000"/>
          </a:bodyPr>
          <a:lstStyle/>
          <a:p>
            <a:r>
              <a:rPr lang="it-IT" dirty="0"/>
              <a:t> Quello degli </a:t>
            </a:r>
            <a:r>
              <a:rPr lang="it-IT" b="1" dirty="0"/>
              <a:t>A </a:t>
            </a:r>
            <a:r>
              <a:rPr lang="it-IT" b="1" dirty="0" err="1"/>
              <a:t>levels</a:t>
            </a:r>
            <a:r>
              <a:rPr lang="it-IT" b="1" dirty="0"/>
              <a:t> </a:t>
            </a:r>
            <a:r>
              <a:rPr lang="it-IT" dirty="0"/>
              <a:t>è un percorso rivolto agli studenti di 18 anni con un buoni risultati scolastici. È un diploma comparabile alla </a:t>
            </a:r>
            <a:r>
              <a:rPr lang="it-IT" b="1" dirty="0"/>
              <a:t>Maturità italiana</a:t>
            </a:r>
            <a:r>
              <a:rPr lang="it-IT" dirty="0"/>
              <a:t>.  </a:t>
            </a:r>
          </a:p>
          <a:p>
            <a:endParaRPr lang="it-IT" dirty="0"/>
          </a:p>
          <a:p>
            <a:r>
              <a:rPr lang="it-IT" dirty="0"/>
              <a:t>Lo studente si specializza scegliendo discipline umanistiche o scientifiche.  Due o più materie A-</a:t>
            </a:r>
            <a:r>
              <a:rPr lang="it-IT" dirty="0" err="1"/>
              <a:t>level</a:t>
            </a:r>
            <a:r>
              <a:rPr lang="it-IT" dirty="0"/>
              <a:t> costituiscono titolo necessario all’ammissione universitaria. </a:t>
            </a:r>
          </a:p>
          <a:p>
            <a:endParaRPr lang="it-IT" dirty="0"/>
          </a:p>
          <a:p>
            <a:r>
              <a:rPr lang="it-IT" dirty="0"/>
              <a:t>In considerazione dell’esistenza del numero chiuso presso le università inglesi, a nessuno è concesso il diritto automatico di iscrizione.  </a:t>
            </a:r>
          </a:p>
        </p:txBody>
      </p:sp>
    </p:spTree>
    <p:extLst>
      <p:ext uri="{BB962C8B-B14F-4D97-AF65-F5344CB8AC3E}">
        <p14:creationId xmlns:p14="http://schemas.microsoft.com/office/powerpoint/2010/main" val="303558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6"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 calcmode="lin" valueType="num">
                                      <p:cBhvr additive="base">
                                        <p:cTn id="24"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6FAEC0E0-4ABC-4077-8922-293239654AB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Modello Tecnologia brillante con video</Template>
  <TotalTime>2693</TotalTime>
  <Words>1286</Words>
  <Application>Microsoft Office PowerPoint</Application>
  <PresentationFormat>Presentazione su schermo (4:3)</PresentationFormat>
  <Paragraphs>183</Paragraphs>
  <Slides>37</Slides>
  <Notes>1</Notes>
  <HiddenSlides>0</HiddenSlides>
  <MMClips>0</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37</vt:i4>
      </vt:variant>
    </vt:vector>
  </HeadingPairs>
  <TitlesOfParts>
    <vt:vector size="40" baseType="lpstr">
      <vt:lpstr>Arial</vt:lpstr>
      <vt:lpstr>Calibri</vt:lpstr>
      <vt:lpstr>Tema di Office</vt:lpstr>
      <vt:lpstr>IGCSE AL DE MERODE</vt:lpstr>
      <vt:lpstr>Come funziona la scuola inglese?</vt:lpstr>
      <vt:lpstr>National curriculum</vt:lpstr>
      <vt:lpstr>Key stages</vt:lpstr>
      <vt:lpstr>Fasi principali</vt:lpstr>
      <vt:lpstr> Fasi principali</vt:lpstr>
      <vt:lpstr>Fasi principali</vt:lpstr>
      <vt:lpstr>GCSE</vt:lpstr>
      <vt:lpstr>GCE Advanced Level (GCE A level) e GCE Advanced Supplementary (GCE AS level) </vt:lpstr>
      <vt:lpstr>International Baccalaureate </vt:lpstr>
      <vt:lpstr>GCSE diventa internazionale</vt:lpstr>
      <vt:lpstr>Perché scegliere IGCSE?</vt:lpstr>
      <vt:lpstr>IGCSE nel mondo</vt:lpstr>
      <vt:lpstr>Che cosa è necessario fare per conseguire le certificazioni o il diploma IGCSE?</vt:lpstr>
      <vt:lpstr>Dove si svolgono gli esami e come vengono preparati gli studenti?</vt:lpstr>
      <vt:lpstr>I voti</vt:lpstr>
      <vt:lpstr>Che differenza c’è tra le certificazioni linguistiche Cambridge ESOL (KET, PET, FCE, CAE, PCE) e Cambridge IGCSE English as a Second Language?</vt:lpstr>
      <vt:lpstr>Progetto IGCSE De Merode  2017-18</vt:lpstr>
      <vt:lpstr>SEZIONE INTERNAZIONALE del Liceo Classico (sez. B)</vt:lpstr>
      <vt:lpstr>1. IGCSE English as a Second Language (0511) </vt:lpstr>
      <vt:lpstr>2. English Literature (0486)</vt:lpstr>
      <vt:lpstr>3. Geography (0460) (1 ora) </vt:lpstr>
      <vt:lpstr>4. SCIENZE – BIOLOGY (0610)</vt:lpstr>
      <vt:lpstr>A/S- English Literature nel Triennio del Classico </vt:lpstr>
      <vt:lpstr>SEZIONE INTERNAZIONALE del Liceo Scientifico (sez. B)</vt:lpstr>
      <vt:lpstr>2. Geography (termina con il 2017-18</vt:lpstr>
      <vt:lpstr>2.  PHYSICS (0625) Inizia nel 2017-18</vt:lpstr>
      <vt:lpstr>3. Mathematics</vt:lpstr>
      <vt:lpstr>A/S Mathematics (L. Scientifico)</vt:lpstr>
      <vt:lpstr>4. Scienze- Biology</vt:lpstr>
      <vt:lpstr>5. CHEMISTRY (0620) (L. Classico e Scientifico)</vt:lpstr>
      <vt:lpstr>Il De Merode è sede di Esami IGCSE e A/AS Level</vt:lpstr>
      <vt:lpstr>Obiettivo:   AS LEVELS</vt:lpstr>
      <vt:lpstr>AS LEVELS al Triennio del De Merode</vt:lpstr>
      <vt:lpstr>GIGGLESWICK SCHOOL  Settle North Yorkshire (England)</vt:lpstr>
      <vt:lpstr>Cambridge Primary One</vt:lpstr>
      <vt:lpstr>Cambridge Secondary One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IGCSE AL DE MERODE</dc:title>
  <dc:creator>cacciotti@hotmail.com</dc:creator>
  <cp:keywords/>
  <dc:description>2010 animated abstract template from Presentationpro.com</dc:description>
  <cp:lastModifiedBy>alessandro cacciotti</cp:lastModifiedBy>
  <cp:revision>109</cp:revision>
  <dcterms:created xsi:type="dcterms:W3CDTF">2013-05-25T11:01:55Z</dcterms:created>
  <dcterms:modified xsi:type="dcterms:W3CDTF">2017-10-26T16:32:42Z</dcterms:modified>
  <cp:category>2010 abstract</cp:category>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TC018813529991</vt:lpwstr>
  </property>
</Properties>
</file>